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0.jpg" ContentType="image/jpeg"/>
  <Override PartName="/ppt/media/image22.jpg" ContentType="image/jpeg"/>
  <Override PartName="/ppt/media/image23.jpg" ContentType="image/jpeg"/>
  <Override PartName="/ppt/media/image25.jpg" ContentType="image/jpeg"/>
  <Override PartName="/ppt/media/image26.jpg" ContentType="image/gif"/>
  <Override PartName="/ppt/media/image30.jpg" ContentType="image/jpeg"/>
  <Override PartName="/ppt/media/image36.jpg" ContentType="image/jpeg"/>
  <Override PartName="/ppt/media/image54.jpg" ContentType="image/jpeg"/>
  <Override PartName="/ppt/media/image55.jpg" ContentType="image/jpeg"/>
  <Override PartName="/ppt/media/image5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14" r:id="rId1"/>
  </p:sldMasterIdLst>
  <p:notesMasterIdLst>
    <p:notesMasterId r:id="rId71"/>
  </p:notesMasterIdLst>
  <p:sldIdLst>
    <p:sldId id="266" r:id="rId2"/>
    <p:sldId id="267" r:id="rId3"/>
    <p:sldId id="256" r:id="rId4"/>
    <p:sldId id="257" r:id="rId5"/>
    <p:sldId id="258" r:id="rId6"/>
    <p:sldId id="259" r:id="rId7"/>
    <p:sldId id="323" r:id="rId8"/>
    <p:sldId id="260" r:id="rId9"/>
    <p:sldId id="261" r:id="rId10"/>
    <p:sldId id="262" r:id="rId11"/>
    <p:sldId id="310" r:id="rId12"/>
    <p:sldId id="263" r:id="rId13"/>
    <p:sldId id="264" r:id="rId14"/>
    <p:sldId id="265" r:id="rId15"/>
    <p:sldId id="268" r:id="rId16"/>
    <p:sldId id="269" r:id="rId17"/>
    <p:sldId id="270" r:id="rId18"/>
    <p:sldId id="271" r:id="rId19"/>
    <p:sldId id="273" r:id="rId20"/>
    <p:sldId id="272" r:id="rId21"/>
    <p:sldId id="274" r:id="rId22"/>
    <p:sldId id="311" r:id="rId23"/>
    <p:sldId id="275" r:id="rId24"/>
    <p:sldId id="276" r:id="rId25"/>
    <p:sldId id="278" r:id="rId26"/>
    <p:sldId id="277" r:id="rId27"/>
    <p:sldId id="279" r:id="rId28"/>
    <p:sldId id="280" r:id="rId29"/>
    <p:sldId id="281" r:id="rId30"/>
    <p:sldId id="312" r:id="rId31"/>
    <p:sldId id="282" r:id="rId32"/>
    <p:sldId id="286" r:id="rId33"/>
    <p:sldId id="284" r:id="rId34"/>
    <p:sldId id="285" r:id="rId35"/>
    <p:sldId id="287" r:id="rId36"/>
    <p:sldId id="288" r:id="rId37"/>
    <p:sldId id="313" r:id="rId38"/>
    <p:sldId id="289" r:id="rId39"/>
    <p:sldId id="290" r:id="rId40"/>
    <p:sldId id="291" r:id="rId41"/>
    <p:sldId id="292" r:id="rId42"/>
    <p:sldId id="293" r:id="rId43"/>
    <p:sldId id="297" r:id="rId44"/>
    <p:sldId id="295" r:id="rId45"/>
    <p:sldId id="294" r:id="rId46"/>
    <p:sldId id="324" r:id="rId47"/>
    <p:sldId id="299" r:id="rId48"/>
    <p:sldId id="314" r:id="rId49"/>
    <p:sldId id="298" r:id="rId50"/>
    <p:sldId id="300" r:id="rId51"/>
    <p:sldId id="301" r:id="rId52"/>
    <p:sldId id="302" r:id="rId53"/>
    <p:sldId id="305" r:id="rId54"/>
    <p:sldId id="303" r:id="rId55"/>
    <p:sldId id="304" r:id="rId56"/>
    <p:sldId id="306" r:id="rId57"/>
    <p:sldId id="307" r:id="rId58"/>
    <p:sldId id="308" r:id="rId59"/>
    <p:sldId id="309" r:id="rId60"/>
    <p:sldId id="315" r:id="rId61"/>
    <p:sldId id="316" r:id="rId62"/>
    <p:sldId id="317" r:id="rId63"/>
    <p:sldId id="318" r:id="rId64"/>
    <p:sldId id="319" r:id="rId65"/>
    <p:sldId id="321" r:id="rId66"/>
    <p:sldId id="328" r:id="rId67"/>
    <p:sldId id="325" r:id="rId68"/>
    <p:sldId id="326" r:id="rId69"/>
    <p:sldId id="322"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ñor Topo" initials="ST" lastIdx="2" clrIdx="0">
    <p:extLst>
      <p:ext uri="{19B8F6BF-5375-455C-9EA6-DF929625EA0E}">
        <p15:presenceInfo xmlns:p15="http://schemas.microsoft.com/office/powerpoint/2012/main" userId="Señor Top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8"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2T13:32:16.975" idx="1">
    <p:pos x="10" y="10"/>
    <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43E7F8-9C14-4CA6-9130-7CFFF519DB19}"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s-ES"/>
        </a:p>
      </dgm:t>
    </dgm:pt>
    <dgm:pt modelId="{F200B801-E037-4281-9B23-63C3F05CF10A}">
      <dgm:prSet phldrT="[Texto]"/>
      <dgm:spPr/>
      <dgm:t>
        <a:bodyPr/>
        <a:lstStyle/>
        <a:p>
          <a:r>
            <a:rPr lang="es-ES" dirty="0"/>
            <a:t>Género</a:t>
          </a:r>
        </a:p>
      </dgm:t>
    </dgm:pt>
    <dgm:pt modelId="{84DBBD54-B6DF-47F0-A567-6C5B679DF68B}" type="parTrans" cxnId="{76352D72-EA3C-4251-9EF4-37B0FB21B601}">
      <dgm:prSet/>
      <dgm:spPr/>
      <dgm:t>
        <a:bodyPr/>
        <a:lstStyle/>
        <a:p>
          <a:endParaRPr lang="es-ES"/>
        </a:p>
      </dgm:t>
    </dgm:pt>
    <dgm:pt modelId="{21D07521-3C50-4F95-8C86-77AD10032A1D}" type="sibTrans" cxnId="{76352D72-EA3C-4251-9EF4-37B0FB21B601}">
      <dgm:prSet/>
      <dgm:spPr/>
      <dgm:t>
        <a:bodyPr/>
        <a:lstStyle/>
        <a:p>
          <a:endParaRPr lang="es-ES"/>
        </a:p>
      </dgm:t>
    </dgm:pt>
    <dgm:pt modelId="{F3088BA1-4C9C-4520-AD09-DBD2A17F2230}">
      <dgm:prSet phldrT="[Texto]"/>
      <dgm:spPr/>
      <dgm:t>
        <a:bodyPr/>
        <a:lstStyle/>
        <a:p>
          <a:r>
            <a:rPr lang="es-ES" dirty="0"/>
            <a:t>Modo</a:t>
          </a:r>
        </a:p>
      </dgm:t>
    </dgm:pt>
    <dgm:pt modelId="{DD2B6E42-F802-4E7A-9EBD-01C6A2F70A5C}" type="parTrans" cxnId="{B0CA6E01-BCA5-4FFC-9C18-12540E57BAA2}">
      <dgm:prSet/>
      <dgm:spPr/>
      <dgm:t>
        <a:bodyPr/>
        <a:lstStyle/>
        <a:p>
          <a:endParaRPr lang="es-ES"/>
        </a:p>
      </dgm:t>
    </dgm:pt>
    <dgm:pt modelId="{6798E978-5E32-4648-8F7F-091AFA2EA4DE}" type="sibTrans" cxnId="{B0CA6E01-BCA5-4FFC-9C18-12540E57BAA2}">
      <dgm:prSet/>
      <dgm:spPr/>
      <dgm:t>
        <a:bodyPr/>
        <a:lstStyle/>
        <a:p>
          <a:endParaRPr lang="es-ES"/>
        </a:p>
      </dgm:t>
    </dgm:pt>
    <dgm:pt modelId="{4C39ECFE-A122-4494-8D1C-61AB66CD2359}">
      <dgm:prSet phldrT="[Texto]"/>
      <dgm:spPr/>
      <dgm:t>
        <a:bodyPr/>
        <a:lstStyle/>
        <a:p>
          <a:r>
            <a:rPr lang="es-ES" dirty="0"/>
            <a:t>Tonalidad</a:t>
          </a:r>
        </a:p>
      </dgm:t>
    </dgm:pt>
    <dgm:pt modelId="{3A86A040-A209-45D8-BF9A-B8BBA82158B2}" type="parTrans" cxnId="{6489788E-9D95-4380-B34B-400CA9054150}">
      <dgm:prSet/>
      <dgm:spPr/>
      <dgm:t>
        <a:bodyPr/>
        <a:lstStyle/>
        <a:p>
          <a:endParaRPr lang="es-ES"/>
        </a:p>
      </dgm:t>
    </dgm:pt>
    <dgm:pt modelId="{86E96035-BAB7-40B2-97E8-5A4B008F037F}" type="sibTrans" cxnId="{6489788E-9D95-4380-B34B-400CA9054150}">
      <dgm:prSet/>
      <dgm:spPr/>
      <dgm:t>
        <a:bodyPr/>
        <a:lstStyle/>
        <a:p>
          <a:endParaRPr lang="es-ES"/>
        </a:p>
      </dgm:t>
    </dgm:pt>
    <dgm:pt modelId="{0BB2CE59-201C-4DBD-88B0-AE702C309E11}">
      <dgm:prSet phldrT="[Texto]"/>
      <dgm:spPr/>
      <dgm:t>
        <a:bodyPr/>
        <a:lstStyle/>
        <a:p>
          <a:r>
            <a:rPr lang="es-ES" dirty="0"/>
            <a:t>Tempo</a:t>
          </a:r>
        </a:p>
      </dgm:t>
    </dgm:pt>
    <dgm:pt modelId="{8149F529-5BDD-4913-BBA0-9CBA52AE4589}" type="parTrans" cxnId="{36F5AB34-E20B-428B-ADB0-91B8CDC61C22}">
      <dgm:prSet/>
      <dgm:spPr/>
      <dgm:t>
        <a:bodyPr/>
        <a:lstStyle/>
        <a:p>
          <a:endParaRPr lang="es-ES"/>
        </a:p>
      </dgm:t>
    </dgm:pt>
    <dgm:pt modelId="{ABBADC48-011A-4BE8-83C7-D0734E24CCA2}" type="sibTrans" cxnId="{36F5AB34-E20B-428B-ADB0-91B8CDC61C22}">
      <dgm:prSet/>
      <dgm:spPr/>
      <dgm:t>
        <a:bodyPr/>
        <a:lstStyle/>
        <a:p>
          <a:endParaRPr lang="es-ES"/>
        </a:p>
      </dgm:t>
    </dgm:pt>
    <dgm:pt modelId="{D591AE24-A178-4811-9F64-835618481E0E}">
      <dgm:prSet phldrT="[Texto]"/>
      <dgm:spPr/>
      <dgm:t>
        <a:bodyPr/>
        <a:lstStyle/>
        <a:p>
          <a:r>
            <a:rPr lang="es-ES" dirty="0"/>
            <a:t>Plataforma</a:t>
          </a:r>
        </a:p>
        <a:p>
          <a:endParaRPr lang="es-ES" dirty="0"/>
        </a:p>
      </dgm:t>
    </dgm:pt>
    <dgm:pt modelId="{72D42DFA-7321-4E86-B7E5-F31D68D59138}" type="parTrans" cxnId="{0CF5CB42-C295-4A0F-98D1-318ECC9315BE}">
      <dgm:prSet/>
      <dgm:spPr/>
      <dgm:t>
        <a:bodyPr/>
        <a:lstStyle/>
        <a:p>
          <a:endParaRPr lang="es-ES"/>
        </a:p>
      </dgm:t>
    </dgm:pt>
    <dgm:pt modelId="{2E1C25C9-CAFA-4B19-B1AA-CE0B4FA4EB12}" type="sibTrans" cxnId="{0CF5CB42-C295-4A0F-98D1-318ECC9315BE}">
      <dgm:prSet/>
      <dgm:spPr/>
      <dgm:t>
        <a:bodyPr/>
        <a:lstStyle/>
        <a:p>
          <a:endParaRPr lang="es-ES"/>
        </a:p>
      </dgm:t>
    </dgm:pt>
    <dgm:pt modelId="{40EA7EA2-951C-49BB-A352-DC1A98CFAA3C}">
      <dgm:prSet phldrT="[Texto]"/>
      <dgm:spPr/>
      <dgm:t>
        <a:bodyPr/>
        <a:lstStyle/>
        <a:p>
          <a:r>
            <a:rPr lang="es-ES" dirty="0"/>
            <a:t>Duración</a:t>
          </a:r>
        </a:p>
      </dgm:t>
    </dgm:pt>
    <dgm:pt modelId="{A1CEEC6C-DC74-4C00-92DB-348F1924688E}" type="parTrans" cxnId="{20D7C904-721E-4B55-9BDF-14ABEBED756D}">
      <dgm:prSet/>
      <dgm:spPr/>
      <dgm:t>
        <a:bodyPr/>
        <a:lstStyle/>
        <a:p>
          <a:endParaRPr lang="es-ES"/>
        </a:p>
      </dgm:t>
    </dgm:pt>
    <dgm:pt modelId="{6DE7C2DE-4D22-44FA-A6DA-F0C5221525BA}" type="sibTrans" cxnId="{20D7C904-721E-4B55-9BDF-14ABEBED756D}">
      <dgm:prSet/>
      <dgm:spPr/>
      <dgm:t>
        <a:bodyPr/>
        <a:lstStyle/>
        <a:p>
          <a:endParaRPr lang="es-ES"/>
        </a:p>
      </dgm:t>
    </dgm:pt>
    <dgm:pt modelId="{0D82D104-7F5B-4BF2-B90E-B31C04F78CB4}">
      <dgm:prSet phldrT="[Texto]"/>
      <dgm:spPr/>
      <dgm:t>
        <a:bodyPr/>
        <a:lstStyle/>
        <a:p>
          <a:r>
            <a:rPr lang="es-ES" dirty="0"/>
            <a:t>Volumen</a:t>
          </a:r>
        </a:p>
      </dgm:t>
    </dgm:pt>
    <dgm:pt modelId="{8DAC707C-E962-4C42-9139-DBD0B36EA73E}" type="parTrans" cxnId="{FB571D68-BB9F-4B92-AD9B-C3F24191EA77}">
      <dgm:prSet/>
      <dgm:spPr/>
      <dgm:t>
        <a:bodyPr/>
        <a:lstStyle/>
        <a:p>
          <a:endParaRPr lang="es-ES"/>
        </a:p>
      </dgm:t>
    </dgm:pt>
    <dgm:pt modelId="{736933EE-0B5D-4F41-B1DF-B96C09FBF00B}" type="sibTrans" cxnId="{FB571D68-BB9F-4B92-AD9B-C3F24191EA77}">
      <dgm:prSet/>
      <dgm:spPr/>
      <dgm:t>
        <a:bodyPr/>
        <a:lstStyle/>
        <a:p>
          <a:endParaRPr lang="es-ES"/>
        </a:p>
      </dgm:t>
    </dgm:pt>
    <dgm:pt modelId="{87770E10-934F-40DB-B631-87CF35D7E2EE}" type="pres">
      <dgm:prSet presAssocID="{4343E7F8-9C14-4CA6-9130-7CFFF519DB19}" presName="outerComposite" presStyleCnt="0">
        <dgm:presLayoutVars>
          <dgm:chMax val="2"/>
          <dgm:animLvl val="lvl"/>
          <dgm:resizeHandles val="exact"/>
        </dgm:presLayoutVars>
      </dgm:prSet>
      <dgm:spPr/>
    </dgm:pt>
    <dgm:pt modelId="{044E8CE8-4010-48E1-9FA0-0C2E9B2579CE}" type="pres">
      <dgm:prSet presAssocID="{4343E7F8-9C14-4CA6-9130-7CFFF519DB19}" presName="dummyMaxCanvas" presStyleCnt="0"/>
      <dgm:spPr/>
    </dgm:pt>
    <dgm:pt modelId="{1855D4D0-8D2F-41DB-82FB-733D67EE2CEC}" type="pres">
      <dgm:prSet presAssocID="{4343E7F8-9C14-4CA6-9130-7CFFF519DB19}" presName="parentComposite" presStyleCnt="0"/>
      <dgm:spPr/>
    </dgm:pt>
    <dgm:pt modelId="{A936B718-B075-4941-97AC-FCAF19D784C7}" type="pres">
      <dgm:prSet presAssocID="{4343E7F8-9C14-4CA6-9130-7CFFF519DB19}" presName="parent1" presStyleLbl="alignAccFollowNode1" presStyleIdx="0" presStyleCnt="4" custLinFactNeighborX="11188" custLinFactNeighborY="99730">
        <dgm:presLayoutVars>
          <dgm:chMax val="4"/>
        </dgm:presLayoutVars>
      </dgm:prSet>
      <dgm:spPr/>
    </dgm:pt>
    <dgm:pt modelId="{B813C35F-AF2C-4EFB-9F12-ADE3192C80F9}" type="pres">
      <dgm:prSet presAssocID="{4343E7F8-9C14-4CA6-9130-7CFFF519DB19}" presName="parent2" presStyleLbl="alignAccFollowNode1" presStyleIdx="1" presStyleCnt="4" custLinFactNeighborX="2131" custLinFactNeighborY="29727">
        <dgm:presLayoutVars>
          <dgm:chMax val="4"/>
        </dgm:presLayoutVars>
      </dgm:prSet>
      <dgm:spPr/>
    </dgm:pt>
    <dgm:pt modelId="{2516E571-D557-4C58-9368-B830BE7F00F3}" type="pres">
      <dgm:prSet presAssocID="{4343E7F8-9C14-4CA6-9130-7CFFF519DB19}" presName="childrenComposite" presStyleCnt="0"/>
      <dgm:spPr/>
    </dgm:pt>
    <dgm:pt modelId="{16D4E00A-1576-43A5-AE21-CFFAC5EEA88D}" type="pres">
      <dgm:prSet presAssocID="{4343E7F8-9C14-4CA6-9130-7CFFF519DB19}" presName="dummyMaxCanvas_ChildArea" presStyleCnt="0"/>
      <dgm:spPr/>
    </dgm:pt>
    <dgm:pt modelId="{DEF83808-6D76-4759-B8A6-C696C557D027}" type="pres">
      <dgm:prSet presAssocID="{4343E7F8-9C14-4CA6-9130-7CFFF519DB19}" presName="fulcrum" presStyleLbl="alignAccFollowNode1" presStyleIdx="2" presStyleCnt="4"/>
      <dgm:spPr/>
    </dgm:pt>
    <dgm:pt modelId="{AA6D87AB-324F-4E6A-BB3F-6D7250BCF0AD}" type="pres">
      <dgm:prSet presAssocID="{4343E7F8-9C14-4CA6-9130-7CFFF519DB19}" presName="balance_23" presStyleLbl="alignAccFollowNode1" presStyleIdx="3" presStyleCnt="4">
        <dgm:presLayoutVars>
          <dgm:bulletEnabled val="1"/>
        </dgm:presLayoutVars>
      </dgm:prSet>
      <dgm:spPr/>
    </dgm:pt>
    <dgm:pt modelId="{40E9023B-9427-43D6-B5D6-37DE7E66D7F9}" type="pres">
      <dgm:prSet presAssocID="{4343E7F8-9C14-4CA6-9130-7CFFF519DB19}" presName="right_23_1" presStyleLbl="node1" presStyleIdx="0" presStyleCnt="5">
        <dgm:presLayoutVars>
          <dgm:bulletEnabled val="1"/>
        </dgm:presLayoutVars>
      </dgm:prSet>
      <dgm:spPr/>
    </dgm:pt>
    <dgm:pt modelId="{059D31CD-A669-4EC0-9DA0-1F6BA4E198DC}" type="pres">
      <dgm:prSet presAssocID="{4343E7F8-9C14-4CA6-9130-7CFFF519DB19}" presName="right_23_2" presStyleLbl="node1" presStyleIdx="1" presStyleCnt="5">
        <dgm:presLayoutVars>
          <dgm:bulletEnabled val="1"/>
        </dgm:presLayoutVars>
      </dgm:prSet>
      <dgm:spPr/>
    </dgm:pt>
    <dgm:pt modelId="{E9CE4B2C-15D7-4D0C-8470-DB79281E8221}" type="pres">
      <dgm:prSet presAssocID="{4343E7F8-9C14-4CA6-9130-7CFFF519DB19}" presName="right_23_3" presStyleLbl="node1" presStyleIdx="2" presStyleCnt="5">
        <dgm:presLayoutVars>
          <dgm:bulletEnabled val="1"/>
        </dgm:presLayoutVars>
      </dgm:prSet>
      <dgm:spPr/>
    </dgm:pt>
    <dgm:pt modelId="{D55B6964-61D4-4F74-9C00-AD43026D4B49}" type="pres">
      <dgm:prSet presAssocID="{4343E7F8-9C14-4CA6-9130-7CFFF519DB19}" presName="left_23_1" presStyleLbl="node1" presStyleIdx="3" presStyleCnt="5">
        <dgm:presLayoutVars>
          <dgm:bulletEnabled val="1"/>
        </dgm:presLayoutVars>
      </dgm:prSet>
      <dgm:spPr/>
    </dgm:pt>
    <dgm:pt modelId="{356F075D-2B07-4BBA-B50D-2AE6589E3DE7}" type="pres">
      <dgm:prSet presAssocID="{4343E7F8-9C14-4CA6-9130-7CFFF519DB19}" presName="left_23_2" presStyleLbl="node1" presStyleIdx="4" presStyleCnt="5">
        <dgm:presLayoutVars>
          <dgm:bulletEnabled val="1"/>
        </dgm:presLayoutVars>
      </dgm:prSet>
      <dgm:spPr/>
    </dgm:pt>
  </dgm:ptLst>
  <dgm:cxnLst>
    <dgm:cxn modelId="{B0CA6E01-BCA5-4FFC-9C18-12540E57BAA2}" srcId="{F200B801-E037-4281-9B23-63C3F05CF10A}" destId="{F3088BA1-4C9C-4520-AD09-DBD2A17F2230}" srcOrd="0" destOrd="0" parTransId="{DD2B6E42-F802-4E7A-9EBD-01C6A2F70A5C}" sibTransId="{6798E978-5E32-4648-8F7F-091AFA2EA4DE}"/>
    <dgm:cxn modelId="{20D7C904-721E-4B55-9BDF-14ABEBED756D}" srcId="{0BB2CE59-201C-4DBD-88B0-AE702C309E11}" destId="{40EA7EA2-951C-49BB-A352-DC1A98CFAA3C}" srcOrd="1" destOrd="0" parTransId="{A1CEEC6C-DC74-4C00-92DB-348F1924688E}" sibTransId="{6DE7C2DE-4D22-44FA-A6DA-F0C5221525BA}"/>
    <dgm:cxn modelId="{36F5AB34-E20B-428B-ADB0-91B8CDC61C22}" srcId="{4343E7F8-9C14-4CA6-9130-7CFFF519DB19}" destId="{0BB2CE59-201C-4DBD-88B0-AE702C309E11}" srcOrd="1" destOrd="0" parTransId="{8149F529-5BDD-4913-BBA0-9CBA52AE4589}" sibTransId="{ABBADC48-011A-4BE8-83C7-D0734E24CCA2}"/>
    <dgm:cxn modelId="{646D143B-FC89-45EC-B421-3E5D711D84E8}" type="presOf" srcId="{0BB2CE59-201C-4DBD-88B0-AE702C309E11}" destId="{B813C35F-AF2C-4EFB-9F12-ADE3192C80F9}" srcOrd="0" destOrd="0" presId="urn:microsoft.com/office/officeart/2005/8/layout/balance1"/>
    <dgm:cxn modelId="{0CF5CB42-C295-4A0F-98D1-318ECC9315BE}" srcId="{0BB2CE59-201C-4DBD-88B0-AE702C309E11}" destId="{D591AE24-A178-4811-9F64-835618481E0E}" srcOrd="0" destOrd="0" parTransId="{72D42DFA-7321-4E86-B7E5-F31D68D59138}" sibTransId="{2E1C25C9-CAFA-4B19-B1AA-CE0B4FA4EB12}"/>
    <dgm:cxn modelId="{FB571D68-BB9F-4B92-AD9B-C3F24191EA77}" srcId="{0BB2CE59-201C-4DBD-88B0-AE702C309E11}" destId="{0D82D104-7F5B-4BF2-B90E-B31C04F78CB4}" srcOrd="2" destOrd="0" parTransId="{8DAC707C-E962-4C42-9139-DBD0B36EA73E}" sibTransId="{736933EE-0B5D-4F41-B1DF-B96C09FBF00B}"/>
    <dgm:cxn modelId="{76352D72-EA3C-4251-9EF4-37B0FB21B601}" srcId="{4343E7F8-9C14-4CA6-9130-7CFFF519DB19}" destId="{F200B801-E037-4281-9B23-63C3F05CF10A}" srcOrd="0" destOrd="0" parTransId="{84DBBD54-B6DF-47F0-A567-6C5B679DF68B}" sibTransId="{21D07521-3C50-4F95-8C86-77AD10032A1D}"/>
    <dgm:cxn modelId="{57058954-7A7C-4B95-AEF2-7E04AF680D53}" type="presOf" srcId="{0D82D104-7F5B-4BF2-B90E-B31C04F78CB4}" destId="{E9CE4B2C-15D7-4D0C-8470-DB79281E8221}" srcOrd="0" destOrd="0" presId="urn:microsoft.com/office/officeart/2005/8/layout/balance1"/>
    <dgm:cxn modelId="{5FD49B57-3A41-4E77-8491-5BA6DA4F0C37}" type="presOf" srcId="{F3088BA1-4C9C-4520-AD09-DBD2A17F2230}" destId="{D55B6964-61D4-4F74-9C00-AD43026D4B49}" srcOrd="0" destOrd="0" presId="urn:microsoft.com/office/officeart/2005/8/layout/balance1"/>
    <dgm:cxn modelId="{6489788E-9D95-4380-B34B-400CA9054150}" srcId="{F200B801-E037-4281-9B23-63C3F05CF10A}" destId="{4C39ECFE-A122-4494-8D1C-61AB66CD2359}" srcOrd="1" destOrd="0" parTransId="{3A86A040-A209-45D8-BF9A-B8BBA82158B2}" sibTransId="{86E96035-BAB7-40B2-97E8-5A4B008F037F}"/>
    <dgm:cxn modelId="{5504879D-6CD5-4302-8855-70835FC99746}" type="presOf" srcId="{4C39ECFE-A122-4494-8D1C-61AB66CD2359}" destId="{356F075D-2B07-4BBA-B50D-2AE6589E3DE7}" srcOrd="0" destOrd="0" presId="urn:microsoft.com/office/officeart/2005/8/layout/balance1"/>
    <dgm:cxn modelId="{C8A7A7A5-8BCC-437B-9EF3-D54D3B0D1391}" type="presOf" srcId="{F200B801-E037-4281-9B23-63C3F05CF10A}" destId="{A936B718-B075-4941-97AC-FCAF19D784C7}" srcOrd="0" destOrd="0" presId="urn:microsoft.com/office/officeart/2005/8/layout/balance1"/>
    <dgm:cxn modelId="{187BFEA6-5C49-472B-BC70-018603A257A3}" type="presOf" srcId="{40EA7EA2-951C-49BB-A352-DC1A98CFAA3C}" destId="{059D31CD-A669-4EC0-9DA0-1F6BA4E198DC}" srcOrd="0" destOrd="0" presId="urn:microsoft.com/office/officeart/2005/8/layout/balance1"/>
    <dgm:cxn modelId="{E3C10CBC-E4D1-4223-A264-E14DBE019067}" type="presOf" srcId="{D591AE24-A178-4811-9F64-835618481E0E}" destId="{40E9023B-9427-43D6-B5D6-37DE7E66D7F9}" srcOrd="0" destOrd="0" presId="urn:microsoft.com/office/officeart/2005/8/layout/balance1"/>
    <dgm:cxn modelId="{4D33F6C5-0228-48E3-8C50-D7A44E0F85D6}" type="presOf" srcId="{4343E7F8-9C14-4CA6-9130-7CFFF519DB19}" destId="{87770E10-934F-40DB-B631-87CF35D7E2EE}" srcOrd="0" destOrd="0" presId="urn:microsoft.com/office/officeart/2005/8/layout/balance1"/>
    <dgm:cxn modelId="{1BA1584E-5A48-46F1-8155-6100E2F6CE02}" type="presParOf" srcId="{87770E10-934F-40DB-B631-87CF35D7E2EE}" destId="{044E8CE8-4010-48E1-9FA0-0C2E9B2579CE}" srcOrd="0" destOrd="0" presId="urn:microsoft.com/office/officeart/2005/8/layout/balance1"/>
    <dgm:cxn modelId="{4BE76E92-3AF8-44E5-BD4A-9BEA6FA73A96}" type="presParOf" srcId="{87770E10-934F-40DB-B631-87CF35D7E2EE}" destId="{1855D4D0-8D2F-41DB-82FB-733D67EE2CEC}" srcOrd="1" destOrd="0" presId="urn:microsoft.com/office/officeart/2005/8/layout/balance1"/>
    <dgm:cxn modelId="{F49E19B3-4BF3-45A4-A2CE-4F7FE96D340D}" type="presParOf" srcId="{1855D4D0-8D2F-41DB-82FB-733D67EE2CEC}" destId="{A936B718-B075-4941-97AC-FCAF19D784C7}" srcOrd="0" destOrd="0" presId="urn:microsoft.com/office/officeart/2005/8/layout/balance1"/>
    <dgm:cxn modelId="{BDCD52D4-3469-4C99-BE89-2935D7E2F29B}" type="presParOf" srcId="{1855D4D0-8D2F-41DB-82FB-733D67EE2CEC}" destId="{B813C35F-AF2C-4EFB-9F12-ADE3192C80F9}" srcOrd="1" destOrd="0" presId="urn:microsoft.com/office/officeart/2005/8/layout/balance1"/>
    <dgm:cxn modelId="{4825B74D-B324-4B31-AC5B-543CDB75A121}" type="presParOf" srcId="{87770E10-934F-40DB-B631-87CF35D7E2EE}" destId="{2516E571-D557-4C58-9368-B830BE7F00F3}" srcOrd="2" destOrd="0" presId="urn:microsoft.com/office/officeart/2005/8/layout/balance1"/>
    <dgm:cxn modelId="{002116D8-DB54-477C-87E6-B5B9A6C584EF}" type="presParOf" srcId="{2516E571-D557-4C58-9368-B830BE7F00F3}" destId="{16D4E00A-1576-43A5-AE21-CFFAC5EEA88D}" srcOrd="0" destOrd="0" presId="urn:microsoft.com/office/officeart/2005/8/layout/balance1"/>
    <dgm:cxn modelId="{7CD388CB-CE12-4603-8D2A-0445F328D240}" type="presParOf" srcId="{2516E571-D557-4C58-9368-B830BE7F00F3}" destId="{DEF83808-6D76-4759-B8A6-C696C557D027}" srcOrd="1" destOrd="0" presId="urn:microsoft.com/office/officeart/2005/8/layout/balance1"/>
    <dgm:cxn modelId="{B6658C62-ECF6-43AD-937F-7BAD67415D3E}" type="presParOf" srcId="{2516E571-D557-4C58-9368-B830BE7F00F3}" destId="{AA6D87AB-324F-4E6A-BB3F-6D7250BCF0AD}" srcOrd="2" destOrd="0" presId="urn:microsoft.com/office/officeart/2005/8/layout/balance1"/>
    <dgm:cxn modelId="{721E4178-D568-4C56-BD38-65F58E138124}" type="presParOf" srcId="{2516E571-D557-4C58-9368-B830BE7F00F3}" destId="{40E9023B-9427-43D6-B5D6-37DE7E66D7F9}" srcOrd="3" destOrd="0" presId="urn:microsoft.com/office/officeart/2005/8/layout/balance1"/>
    <dgm:cxn modelId="{23201191-4528-4508-8443-995ED9F389CF}" type="presParOf" srcId="{2516E571-D557-4C58-9368-B830BE7F00F3}" destId="{059D31CD-A669-4EC0-9DA0-1F6BA4E198DC}" srcOrd="4" destOrd="0" presId="urn:microsoft.com/office/officeart/2005/8/layout/balance1"/>
    <dgm:cxn modelId="{D18E69A2-D03B-4A99-BC1D-BB770454A2CB}" type="presParOf" srcId="{2516E571-D557-4C58-9368-B830BE7F00F3}" destId="{E9CE4B2C-15D7-4D0C-8470-DB79281E8221}" srcOrd="5" destOrd="0" presId="urn:microsoft.com/office/officeart/2005/8/layout/balance1"/>
    <dgm:cxn modelId="{EA1C66CE-3516-4C6B-B2B1-2E829AB30F03}" type="presParOf" srcId="{2516E571-D557-4C58-9368-B830BE7F00F3}" destId="{D55B6964-61D4-4F74-9C00-AD43026D4B49}" srcOrd="6" destOrd="0" presId="urn:microsoft.com/office/officeart/2005/8/layout/balance1"/>
    <dgm:cxn modelId="{0719BB0B-F2CB-4130-AD7F-C46C5AC28689}" type="presParOf" srcId="{2516E571-D557-4C58-9368-B830BE7F00F3}" destId="{356F075D-2B07-4BBA-B50D-2AE6589E3DE7}" srcOrd="7"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5BF0CB-31AD-44EE-BBE4-D34D10525448}" type="doc">
      <dgm:prSet loTypeId="urn:microsoft.com/office/officeart/2005/8/layout/gear1" loCatId="process" qsTypeId="urn:microsoft.com/office/officeart/2005/8/quickstyle/simple1" qsCatId="simple" csTypeId="urn:microsoft.com/office/officeart/2005/8/colors/accent1_2" csCatId="accent1" phldr="1"/>
      <dgm:spPr/>
    </dgm:pt>
    <dgm:pt modelId="{2E9F69DC-3F4A-42E0-894B-86571E7A57F4}">
      <dgm:prSet phldrT="[Texto]"/>
      <dgm:spPr/>
      <dgm:t>
        <a:bodyPr/>
        <a:lstStyle/>
        <a:p>
          <a:r>
            <a:rPr lang="es-ES" dirty="0"/>
            <a:t>120bpm</a:t>
          </a:r>
        </a:p>
        <a:p>
          <a:endParaRPr lang="es-ES" dirty="0"/>
        </a:p>
      </dgm:t>
    </dgm:pt>
    <dgm:pt modelId="{99AE8C58-D55B-479A-8C5D-644B69A58360}" type="parTrans" cxnId="{AEFC8A09-F3C4-4AF9-BA54-E8D924E70C01}">
      <dgm:prSet/>
      <dgm:spPr/>
      <dgm:t>
        <a:bodyPr/>
        <a:lstStyle/>
        <a:p>
          <a:endParaRPr lang="es-ES"/>
        </a:p>
      </dgm:t>
    </dgm:pt>
    <dgm:pt modelId="{8F791B34-5464-4427-BB6D-E49CD6777C8B}" type="sibTrans" cxnId="{AEFC8A09-F3C4-4AF9-BA54-E8D924E70C01}">
      <dgm:prSet/>
      <dgm:spPr/>
      <dgm:t>
        <a:bodyPr/>
        <a:lstStyle/>
        <a:p>
          <a:endParaRPr lang="es-ES"/>
        </a:p>
      </dgm:t>
    </dgm:pt>
    <dgm:pt modelId="{358FC7A7-C966-4C15-A9F7-0DDD3D9C232B}">
      <dgm:prSet phldrT="[Texto]"/>
      <dgm:spPr/>
      <dgm:t>
        <a:bodyPr/>
        <a:lstStyle/>
        <a:p>
          <a:r>
            <a:rPr lang="es-ES" dirty="0"/>
            <a:t>Dance</a:t>
          </a:r>
        </a:p>
        <a:p>
          <a:endParaRPr lang="es-ES" dirty="0"/>
        </a:p>
      </dgm:t>
    </dgm:pt>
    <dgm:pt modelId="{98B2F3AD-CF3B-4BC3-B14B-38AE0464B6D7}" type="parTrans" cxnId="{4D131D00-2F11-4321-A591-CE2FEEF16209}">
      <dgm:prSet/>
      <dgm:spPr/>
      <dgm:t>
        <a:bodyPr/>
        <a:lstStyle/>
        <a:p>
          <a:endParaRPr lang="es-ES"/>
        </a:p>
      </dgm:t>
    </dgm:pt>
    <dgm:pt modelId="{9C3464C4-BB4C-455A-AF37-1F771177A7D1}" type="sibTrans" cxnId="{4D131D00-2F11-4321-A591-CE2FEEF16209}">
      <dgm:prSet/>
      <dgm:spPr/>
      <dgm:t>
        <a:bodyPr/>
        <a:lstStyle/>
        <a:p>
          <a:endParaRPr lang="es-ES"/>
        </a:p>
      </dgm:t>
    </dgm:pt>
    <dgm:pt modelId="{C534816E-4B53-4BE3-85C5-4CCA73D58DAD}">
      <dgm:prSet phldrT="[Texto]"/>
      <dgm:spPr/>
      <dgm:t>
        <a:bodyPr/>
        <a:lstStyle/>
        <a:p>
          <a:r>
            <a:rPr lang="es-ES" dirty="0"/>
            <a:t>Pop</a:t>
          </a:r>
        </a:p>
        <a:p>
          <a:endParaRPr lang="es-ES" dirty="0"/>
        </a:p>
      </dgm:t>
    </dgm:pt>
    <dgm:pt modelId="{B40C646D-8215-4B87-BB2B-50FBC650334C}" type="parTrans" cxnId="{CAB4C7E8-99B9-4930-BDF7-CE033BBBF3E1}">
      <dgm:prSet/>
      <dgm:spPr/>
      <dgm:t>
        <a:bodyPr/>
        <a:lstStyle/>
        <a:p>
          <a:endParaRPr lang="es-ES"/>
        </a:p>
      </dgm:t>
    </dgm:pt>
    <dgm:pt modelId="{F6ECC244-6B7C-4013-9585-24683E329532}" type="sibTrans" cxnId="{CAB4C7E8-99B9-4930-BDF7-CE033BBBF3E1}">
      <dgm:prSet/>
      <dgm:spPr/>
      <dgm:t>
        <a:bodyPr/>
        <a:lstStyle/>
        <a:p>
          <a:endParaRPr lang="es-ES"/>
        </a:p>
      </dgm:t>
    </dgm:pt>
    <dgm:pt modelId="{2B2A300D-EDB6-4BFA-B7D7-6CF7753D8D51}" type="pres">
      <dgm:prSet presAssocID="{E45BF0CB-31AD-44EE-BBE4-D34D10525448}" presName="composite" presStyleCnt="0">
        <dgm:presLayoutVars>
          <dgm:chMax val="3"/>
          <dgm:animLvl val="lvl"/>
          <dgm:resizeHandles val="exact"/>
        </dgm:presLayoutVars>
      </dgm:prSet>
      <dgm:spPr/>
    </dgm:pt>
    <dgm:pt modelId="{4F7BBFC7-87B3-455D-B6F8-51A2C8975A5B}" type="pres">
      <dgm:prSet presAssocID="{2E9F69DC-3F4A-42E0-894B-86571E7A57F4}" presName="gear1" presStyleLbl="node1" presStyleIdx="0" presStyleCnt="3">
        <dgm:presLayoutVars>
          <dgm:chMax val="1"/>
          <dgm:bulletEnabled val="1"/>
        </dgm:presLayoutVars>
      </dgm:prSet>
      <dgm:spPr/>
    </dgm:pt>
    <dgm:pt modelId="{F2360555-8104-43B9-9A6A-C6320ADCCBAA}" type="pres">
      <dgm:prSet presAssocID="{2E9F69DC-3F4A-42E0-894B-86571E7A57F4}" presName="gear1srcNode" presStyleLbl="node1" presStyleIdx="0" presStyleCnt="3"/>
      <dgm:spPr/>
    </dgm:pt>
    <dgm:pt modelId="{F6A848EE-5E1D-4FD0-8C38-2EA004BC930D}" type="pres">
      <dgm:prSet presAssocID="{2E9F69DC-3F4A-42E0-894B-86571E7A57F4}" presName="gear1dstNode" presStyleLbl="node1" presStyleIdx="0" presStyleCnt="3"/>
      <dgm:spPr/>
    </dgm:pt>
    <dgm:pt modelId="{09CE270B-086D-47CA-B445-541B997EAB79}" type="pres">
      <dgm:prSet presAssocID="{358FC7A7-C966-4C15-A9F7-0DDD3D9C232B}" presName="gear2" presStyleLbl="node1" presStyleIdx="1" presStyleCnt="3">
        <dgm:presLayoutVars>
          <dgm:chMax val="1"/>
          <dgm:bulletEnabled val="1"/>
        </dgm:presLayoutVars>
      </dgm:prSet>
      <dgm:spPr/>
    </dgm:pt>
    <dgm:pt modelId="{EAB8670B-5195-48CD-84F2-62145D598471}" type="pres">
      <dgm:prSet presAssocID="{358FC7A7-C966-4C15-A9F7-0DDD3D9C232B}" presName="gear2srcNode" presStyleLbl="node1" presStyleIdx="1" presStyleCnt="3"/>
      <dgm:spPr/>
    </dgm:pt>
    <dgm:pt modelId="{277A77C9-4062-43DA-AB05-A73947D5CECE}" type="pres">
      <dgm:prSet presAssocID="{358FC7A7-C966-4C15-A9F7-0DDD3D9C232B}" presName="gear2dstNode" presStyleLbl="node1" presStyleIdx="1" presStyleCnt="3"/>
      <dgm:spPr/>
    </dgm:pt>
    <dgm:pt modelId="{0A5451BF-D95E-447B-8E09-318C05A05B55}" type="pres">
      <dgm:prSet presAssocID="{C534816E-4B53-4BE3-85C5-4CCA73D58DAD}" presName="gear3" presStyleLbl="node1" presStyleIdx="2" presStyleCnt="3"/>
      <dgm:spPr/>
    </dgm:pt>
    <dgm:pt modelId="{F0D7DE59-6080-466B-B336-BD660CEA0B85}" type="pres">
      <dgm:prSet presAssocID="{C534816E-4B53-4BE3-85C5-4CCA73D58DAD}" presName="gear3tx" presStyleLbl="node1" presStyleIdx="2" presStyleCnt="3">
        <dgm:presLayoutVars>
          <dgm:chMax val="1"/>
          <dgm:bulletEnabled val="1"/>
        </dgm:presLayoutVars>
      </dgm:prSet>
      <dgm:spPr/>
    </dgm:pt>
    <dgm:pt modelId="{53D603FD-DC54-4BA6-8472-9D17116EBD4D}" type="pres">
      <dgm:prSet presAssocID="{C534816E-4B53-4BE3-85C5-4CCA73D58DAD}" presName="gear3srcNode" presStyleLbl="node1" presStyleIdx="2" presStyleCnt="3"/>
      <dgm:spPr/>
    </dgm:pt>
    <dgm:pt modelId="{FA6CA7FC-C852-42D7-BADC-83AF7FD94E0F}" type="pres">
      <dgm:prSet presAssocID="{C534816E-4B53-4BE3-85C5-4CCA73D58DAD}" presName="gear3dstNode" presStyleLbl="node1" presStyleIdx="2" presStyleCnt="3"/>
      <dgm:spPr/>
    </dgm:pt>
    <dgm:pt modelId="{FD5DD6FD-B9A3-42B5-BEBA-8920CB84351D}" type="pres">
      <dgm:prSet presAssocID="{8F791B34-5464-4427-BB6D-E49CD6777C8B}" presName="connector1" presStyleLbl="sibTrans2D1" presStyleIdx="0" presStyleCnt="3"/>
      <dgm:spPr/>
    </dgm:pt>
    <dgm:pt modelId="{3D4A4508-DBF6-4C37-904A-446C64476DE5}" type="pres">
      <dgm:prSet presAssocID="{9C3464C4-BB4C-455A-AF37-1F771177A7D1}" presName="connector2" presStyleLbl="sibTrans2D1" presStyleIdx="1" presStyleCnt="3"/>
      <dgm:spPr/>
    </dgm:pt>
    <dgm:pt modelId="{EEA57E29-7BB6-4948-A425-36548B3187C2}" type="pres">
      <dgm:prSet presAssocID="{F6ECC244-6B7C-4013-9585-24683E329532}" presName="connector3" presStyleLbl="sibTrans2D1" presStyleIdx="2" presStyleCnt="3"/>
      <dgm:spPr/>
    </dgm:pt>
  </dgm:ptLst>
  <dgm:cxnLst>
    <dgm:cxn modelId="{4D131D00-2F11-4321-A591-CE2FEEF16209}" srcId="{E45BF0CB-31AD-44EE-BBE4-D34D10525448}" destId="{358FC7A7-C966-4C15-A9F7-0DDD3D9C232B}" srcOrd="1" destOrd="0" parTransId="{98B2F3AD-CF3B-4BC3-B14B-38AE0464B6D7}" sibTransId="{9C3464C4-BB4C-455A-AF37-1F771177A7D1}"/>
    <dgm:cxn modelId="{AEFC8A09-F3C4-4AF9-BA54-E8D924E70C01}" srcId="{E45BF0CB-31AD-44EE-BBE4-D34D10525448}" destId="{2E9F69DC-3F4A-42E0-894B-86571E7A57F4}" srcOrd="0" destOrd="0" parTransId="{99AE8C58-D55B-479A-8C5D-644B69A58360}" sibTransId="{8F791B34-5464-4427-BB6D-E49CD6777C8B}"/>
    <dgm:cxn modelId="{2FEEFE1F-C356-4EFA-85F3-135007705528}" type="presOf" srcId="{C534816E-4B53-4BE3-85C5-4CCA73D58DAD}" destId="{53D603FD-DC54-4BA6-8472-9D17116EBD4D}" srcOrd="2" destOrd="0" presId="urn:microsoft.com/office/officeart/2005/8/layout/gear1"/>
    <dgm:cxn modelId="{13648A21-4509-498D-8AEF-A0448B82BE9F}" type="presOf" srcId="{E45BF0CB-31AD-44EE-BBE4-D34D10525448}" destId="{2B2A300D-EDB6-4BFA-B7D7-6CF7753D8D51}" srcOrd="0" destOrd="0" presId="urn:microsoft.com/office/officeart/2005/8/layout/gear1"/>
    <dgm:cxn modelId="{735DE129-E7AA-4C90-B9D6-D8BEFF69E709}" type="presOf" srcId="{358FC7A7-C966-4C15-A9F7-0DDD3D9C232B}" destId="{EAB8670B-5195-48CD-84F2-62145D598471}" srcOrd="1" destOrd="0" presId="urn:microsoft.com/office/officeart/2005/8/layout/gear1"/>
    <dgm:cxn modelId="{74D4E52F-760B-4C19-B8EC-47B1AE671271}" type="presOf" srcId="{8F791B34-5464-4427-BB6D-E49CD6777C8B}" destId="{FD5DD6FD-B9A3-42B5-BEBA-8920CB84351D}" srcOrd="0" destOrd="0" presId="urn:microsoft.com/office/officeart/2005/8/layout/gear1"/>
    <dgm:cxn modelId="{4C62DC5D-583F-477B-A47C-BA8D2A744C02}" type="presOf" srcId="{358FC7A7-C966-4C15-A9F7-0DDD3D9C232B}" destId="{09CE270B-086D-47CA-B445-541B997EAB79}" srcOrd="0" destOrd="0" presId="urn:microsoft.com/office/officeart/2005/8/layout/gear1"/>
    <dgm:cxn modelId="{A6A3754A-EC0A-45DA-910B-DA68CCEC3DA0}" type="presOf" srcId="{9C3464C4-BB4C-455A-AF37-1F771177A7D1}" destId="{3D4A4508-DBF6-4C37-904A-446C64476DE5}" srcOrd="0" destOrd="0" presId="urn:microsoft.com/office/officeart/2005/8/layout/gear1"/>
    <dgm:cxn modelId="{1F3DEF6A-78C5-4870-AFF5-91E0E92E11CB}" type="presOf" srcId="{C534816E-4B53-4BE3-85C5-4CCA73D58DAD}" destId="{FA6CA7FC-C852-42D7-BADC-83AF7FD94E0F}" srcOrd="3" destOrd="0" presId="urn:microsoft.com/office/officeart/2005/8/layout/gear1"/>
    <dgm:cxn modelId="{C1158E4C-FDDA-44FD-8B2D-91179869D073}" type="presOf" srcId="{F6ECC244-6B7C-4013-9585-24683E329532}" destId="{EEA57E29-7BB6-4948-A425-36548B3187C2}" srcOrd="0" destOrd="0" presId="urn:microsoft.com/office/officeart/2005/8/layout/gear1"/>
    <dgm:cxn modelId="{71E11F72-2996-41A6-B77D-AFE2421874D1}" type="presOf" srcId="{C534816E-4B53-4BE3-85C5-4CCA73D58DAD}" destId="{0A5451BF-D95E-447B-8E09-318C05A05B55}" srcOrd="0" destOrd="0" presId="urn:microsoft.com/office/officeart/2005/8/layout/gear1"/>
    <dgm:cxn modelId="{A58D2B80-7220-4E0D-9817-0B4836F2F96C}" type="presOf" srcId="{2E9F69DC-3F4A-42E0-894B-86571E7A57F4}" destId="{F2360555-8104-43B9-9A6A-C6320ADCCBAA}" srcOrd="1" destOrd="0" presId="urn:microsoft.com/office/officeart/2005/8/layout/gear1"/>
    <dgm:cxn modelId="{4827ADD9-38CC-4304-AC2B-4FA937E6C3F8}" type="presOf" srcId="{2E9F69DC-3F4A-42E0-894B-86571E7A57F4}" destId="{F6A848EE-5E1D-4FD0-8C38-2EA004BC930D}" srcOrd="2" destOrd="0" presId="urn:microsoft.com/office/officeart/2005/8/layout/gear1"/>
    <dgm:cxn modelId="{84D256DD-D5E6-4E0E-85B4-6DE8C0A35183}" type="presOf" srcId="{2E9F69DC-3F4A-42E0-894B-86571E7A57F4}" destId="{4F7BBFC7-87B3-455D-B6F8-51A2C8975A5B}" srcOrd="0" destOrd="0" presId="urn:microsoft.com/office/officeart/2005/8/layout/gear1"/>
    <dgm:cxn modelId="{1A7369E3-BF94-4F90-992D-6355F7288987}" type="presOf" srcId="{C534816E-4B53-4BE3-85C5-4CCA73D58DAD}" destId="{F0D7DE59-6080-466B-B336-BD660CEA0B85}" srcOrd="1" destOrd="0" presId="urn:microsoft.com/office/officeart/2005/8/layout/gear1"/>
    <dgm:cxn modelId="{CAB4C7E8-99B9-4930-BDF7-CE033BBBF3E1}" srcId="{E45BF0CB-31AD-44EE-BBE4-D34D10525448}" destId="{C534816E-4B53-4BE3-85C5-4CCA73D58DAD}" srcOrd="2" destOrd="0" parTransId="{B40C646D-8215-4B87-BB2B-50FBC650334C}" sibTransId="{F6ECC244-6B7C-4013-9585-24683E329532}"/>
    <dgm:cxn modelId="{993E62FA-F2B0-479B-A063-BE1B84E12D33}" type="presOf" srcId="{358FC7A7-C966-4C15-A9F7-0DDD3D9C232B}" destId="{277A77C9-4062-43DA-AB05-A73947D5CECE}" srcOrd="2" destOrd="0" presId="urn:microsoft.com/office/officeart/2005/8/layout/gear1"/>
    <dgm:cxn modelId="{DFAC2FB0-7980-4F1D-9ADE-7B44D2866AD9}" type="presParOf" srcId="{2B2A300D-EDB6-4BFA-B7D7-6CF7753D8D51}" destId="{4F7BBFC7-87B3-455D-B6F8-51A2C8975A5B}" srcOrd="0" destOrd="0" presId="urn:microsoft.com/office/officeart/2005/8/layout/gear1"/>
    <dgm:cxn modelId="{628C34FE-07E4-4085-A771-41C35963A013}" type="presParOf" srcId="{2B2A300D-EDB6-4BFA-B7D7-6CF7753D8D51}" destId="{F2360555-8104-43B9-9A6A-C6320ADCCBAA}" srcOrd="1" destOrd="0" presId="urn:microsoft.com/office/officeart/2005/8/layout/gear1"/>
    <dgm:cxn modelId="{600743E0-91BD-4952-B593-048464DB6CED}" type="presParOf" srcId="{2B2A300D-EDB6-4BFA-B7D7-6CF7753D8D51}" destId="{F6A848EE-5E1D-4FD0-8C38-2EA004BC930D}" srcOrd="2" destOrd="0" presId="urn:microsoft.com/office/officeart/2005/8/layout/gear1"/>
    <dgm:cxn modelId="{66D28A36-F6D6-48EB-B28E-D33A0722FB78}" type="presParOf" srcId="{2B2A300D-EDB6-4BFA-B7D7-6CF7753D8D51}" destId="{09CE270B-086D-47CA-B445-541B997EAB79}" srcOrd="3" destOrd="0" presId="urn:microsoft.com/office/officeart/2005/8/layout/gear1"/>
    <dgm:cxn modelId="{58B2B83C-C4F0-45FC-ACED-1B809640F460}" type="presParOf" srcId="{2B2A300D-EDB6-4BFA-B7D7-6CF7753D8D51}" destId="{EAB8670B-5195-48CD-84F2-62145D598471}" srcOrd="4" destOrd="0" presId="urn:microsoft.com/office/officeart/2005/8/layout/gear1"/>
    <dgm:cxn modelId="{1341D6B5-FAB0-4AAC-9075-7C5B41FF3765}" type="presParOf" srcId="{2B2A300D-EDB6-4BFA-B7D7-6CF7753D8D51}" destId="{277A77C9-4062-43DA-AB05-A73947D5CECE}" srcOrd="5" destOrd="0" presId="urn:microsoft.com/office/officeart/2005/8/layout/gear1"/>
    <dgm:cxn modelId="{68BE77CE-8F12-4564-9DDD-097A8E3618DA}" type="presParOf" srcId="{2B2A300D-EDB6-4BFA-B7D7-6CF7753D8D51}" destId="{0A5451BF-D95E-447B-8E09-318C05A05B55}" srcOrd="6" destOrd="0" presId="urn:microsoft.com/office/officeart/2005/8/layout/gear1"/>
    <dgm:cxn modelId="{5F7B6F8D-1DAD-4D47-99C4-3F5EC130E8E8}" type="presParOf" srcId="{2B2A300D-EDB6-4BFA-B7D7-6CF7753D8D51}" destId="{F0D7DE59-6080-466B-B336-BD660CEA0B85}" srcOrd="7" destOrd="0" presId="urn:microsoft.com/office/officeart/2005/8/layout/gear1"/>
    <dgm:cxn modelId="{9165D674-3395-4A46-A850-02D1AF5D5E27}" type="presParOf" srcId="{2B2A300D-EDB6-4BFA-B7D7-6CF7753D8D51}" destId="{53D603FD-DC54-4BA6-8472-9D17116EBD4D}" srcOrd="8" destOrd="0" presId="urn:microsoft.com/office/officeart/2005/8/layout/gear1"/>
    <dgm:cxn modelId="{81C14D11-6CC1-4442-BFDD-FC9773980007}" type="presParOf" srcId="{2B2A300D-EDB6-4BFA-B7D7-6CF7753D8D51}" destId="{FA6CA7FC-C852-42D7-BADC-83AF7FD94E0F}" srcOrd="9" destOrd="0" presId="urn:microsoft.com/office/officeart/2005/8/layout/gear1"/>
    <dgm:cxn modelId="{F209F8AB-76B5-407D-9A83-552BA0BED1E1}" type="presParOf" srcId="{2B2A300D-EDB6-4BFA-B7D7-6CF7753D8D51}" destId="{FD5DD6FD-B9A3-42B5-BEBA-8920CB84351D}" srcOrd="10" destOrd="0" presId="urn:microsoft.com/office/officeart/2005/8/layout/gear1"/>
    <dgm:cxn modelId="{8547146A-A864-401C-8F17-7D87A23255F8}" type="presParOf" srcId="{2B2A300D-EDB6-4BFA-B7D7-6CF7753D8D51}" destId="{3D4A4508-DBF6-4C37-904A-446C64476DE5}" srcOrd="11" destOrd="0" presId="urn:microsoft.com/office/officeart/2005/8/layout/gear1"/>
    <dgm:cxn modelId="{48B3B5AE-57B3-49CB-8E03-14A75AF9F945}" type="presParOf" srcId="{2B2A300D-EDB6-4BFA-B7D7-6CF7753D8D51}" destId="{EEA57E29-7BB6-4948-A425-36548B3187C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36B718-B075-4941-97AC-FCAF19D784C7}">
      <dsp:nvSpPr>
        <dsp:cNvPr id="0" name=""/>
        <dsp:cNvSpPr/>
      </dsp:nvSpPr>
      <dsp:spPr>
        <a:xfrm>
          <a:off x="934318" y="731517"/>
          <a:ext cx="1320296" cy="733498"/>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Género</a:t>
          </a:r>
        </a:p>
      </dsp:txBody>
      <dsp:txXfrm>
        <a:off x="955801" y="753000"/>
        <a:ext cx="1277330" cy="690532"/>
      </dsp:txXfrm>
    </dsp:sp>
    <dsp:sp modelId="{B813C35F-AF2C-4EFB-9F12-ADE3192C80F9}">
      <dsp:nvSpPr>
        <dsp:cNvPr id="0" name=""/>
        <dsp:cNvSpPr/>
      </dsp:nvSpPr>
      <dsp:spPr>
        <a:xfrm>
          <a:off x="2721834" y="218047"/>
          <a:ext cx="1320296" cy="733498"/>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s-ES" sz="2800" kern="1200" dirty="0"/>
            <a:t>Tempo</a:t>
          </a:r>
        </a:p>
      </dsp:txBody>
      <dsp:txXfrm>
        <a:off x="2743317" y="239530"/>
        <a:ext cx="1277330" cy="690532"/>
      </dsp:txXfrm>
    </dsp:sp>
    <dsp:sp modelId="{DEF83808-6D76-4759-B8A6-C696C557D027}">
      <dsp:nvSpPr>
        <dsp:cNvPr id="0" name=""/>
        <dsp:cNvSpPr/>
      </dsp:nvSpPr>
      <dsp:spPr>
        <a:xfrm>
          <a:off x="2125238" y="3117367"/>
          <a:ext cx="550123" cy="550123"/>
        </a:xfrm>
        <a:prstGeom prst="triangle">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6D87AB-324F-4E6A-BB3F-6D7250BCF0AD}">
      <dsp:nvSpPr>
        <dsp:cNvPr id="0" name=""/>
        <dsp:cNvSpPr/>
      </dsp:nvSpPr>
      <dsp:spPr>
        <a:xfrm rot="240000">
          <a:off x="749425" y="2881633"/>
          <a:ext cx="3301749" cy="23088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E9023B-9427-43D6-B5D6-37DE7E66D7F9}">
      <dsp:nvSpPr>
        <dsp:cNvPr id="0" name=""/>
        <dsp:cNvSpPr/>
      </dsp:nvSpPr>
      <dsp:spPr>
        <a:xfrm rot="240000">
          <a:off x="2731839" y="2304374"/>
          <a:ext cx="1317367" cy="61375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Plataforma</a:t>
          </a:r>
        </a:p>
        <a:p>
          <a:pPr marL="0" lvl="0" indent="0" algn="ctr" defTabSz="622300">
            <a:lnSpc>
              <a:spcPct val="90000"/>
            </a:lnSpc>
            <a:spcBef>
              <a:spcPct val="0"/>
            </a:spcBef>
            <a:spcAft>
              <a:spcPct val="35000"/>
            </a:spcAft>
            <a:buNone/>
          </a:pPr>
          <a:endParaRPr lang="es-ES" sz="1400" kern="1200" dirty="0"/>
        </a:p>
      </dsp:txBody>
      <dsp:txXfrm>
        <a:off x="2761800" y="2334335"/>
        <a:ext cx="1257445" cy="553836"/>
      </dsp:txXfrm>
    </dsp:sp>
    <dsp:sp modelId="{059D31CD-A669-4EC0-9DA0-1F6BA4E198DC}">
      <dsp:nvSpPr>
        <dsp:cNvPr id="0" name=""/>
        <dsp:cNvSpPr/>
      </dsp:nvSpPr>
      <dsp:spPr>
        <a:xfrm rot="240000">
          <a:off x="2779516" y="1644225"/>
          <a:ext cx="1317367" cy="61375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Duración</a:t>
          </a:r>
        </a:p>
      </dsp:txBody>
      <dsp:txXfrm>
        <a:off x="2809477" y="1674186"/>
        <a:ext cx="1257445" cy="553836"/>
      </dsp:txXfrm>
    </dsp:sp>
    <dsp:sp modelId="{E9CE4B2C-15D7-4D0C-8470-DB79281E8221}">
      <dsp:nvSpPr>
        <dsp:cNvPr id="0" name=""/>
        <dsp:cNvSpPr/>
      </dsp:nvSpPr>
      <dsp:spPr>
        <a:xfrm rot="240000">
          <a:off x="2827193" y="998747"/>
          <a:ext cx="1317367" cy="61375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Volumen</a:t>
          </a:r>
        </a:p>
      </dsp:txBody>
      <dsp:txXfrm>
        <a:off x="2857154" y="1028708"/>
        <a:ext cx="1257445" cy="553836"/>
      </dsp:txXfrm>
    </dsp:sp>
    <dsp:sp modelId="{D55B6964-61D4-4F74-9C00-AD43026D4B49}">
      <dsp:nvSpPr>
        <dsp:cNvPr id="0" name=""/>
        <dsp:cNvSpPr/>
      </dsp:nvSpPr>
      <dsp:spPr>
        <a:xfrm rot="240000">
          <a:off x="843081" y="2172344"/>
          <a:ext cx="1317367" cy="61375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Modo</a:t>
          </a:r>
        </a:p>
      </dsp:txBody>
      <dsp:txXfrm>
        <a:off x="873042" y="2202305"/>
        <a:ext cx="1257445" cy="553836"/>
      </dsp:txXfrm>
    </dsp:sp>
    <dsp:sp modelId="{356F075D-2B07-4BBA-B50D-2AE6589E3DE7}">
      <dsp:nvSpPr>
        <dsp:cNvPr id="0" name=""/>
        <dsp:cNvSpPr/>
      </dsp:nvSpPr>
      <dsp:spPr>
        <a:xfrm rot="240000">
          <a:off x="890758" y="1512196"/>
          <a:ext cx="1317367" cy="61375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Tonalidad</a:t>
          </a:r>
        </a:p>
      </dsp:txBody>
      <dsp:txXfrm>
        <a:off x="920719" y="1542157"/>
        <a:ext cx="1257445" cy="553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BBFC7-87B3-455D-B6F8-51A2C8975A5B}">
      <dsp:nvSpPr>
        <dsp:cNvPr id="0" name=""/>
        <dsp:cNvSpPr/>
      </dsp:nvSpPr>
      <dsp:spPr>
        <a:xfrm>
          <a:off x="3608232" y="2438400"/>
          <a:ext cx="2980266" cy="2980266"/>
        </a:xfrm>
        <a:prstGeom prst="gear9">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s-ES" sz="3100" kern="1200" dirty="0"/>
            <a:t>120bpm</a:t>
          </a:r>
        </a:p>
        <a:p>
          <a:pPr marL="0" lvl="0" indent="0" algn="ctr" defTabSz="1377950">
            <a:lnSpc>
              <a:spcPct val="90000"/>
            </a:lnSpc>
            <a:spcBef>
              <a:spcPct val="0"/>
            </a:spcBef>
            <a:spcAft>
              <a:spcPct val="35000"/>
            </a:spcAft>
            <a:buNone/>
          </a:pPr>
          <a:endParaRPr lang="es-ES" sz="3100" kern="1200" dirty="0"/>
        </a:p>
      </dsp:txBody>
      <dsp:txXfrm>
        <a:off x="4207398" y="3136513"/>
        <a:ext cx="1781934" cy="1531918"/>
      </dsp:txXfrm>
    </dsp:sp>
    <dsp:sp modelId="{09CE270B-086D-47CA-B445-541B997EAB79}">
      <dsp:nvSpPr>
        <dsp:cNvPr id="0" name=""/>
        <dsp:cNvSpPr/>
      </dsp:nvSpPr>
      <dsp:spPr>
        <a:xfrm>
          <a:off x="1874259" y="1733973"/>
          <a:ext cx="2167466" cy="2167466"/>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s-ES" sz="3100" kern="1200" dirty="0"/>
            <a:t>Dance</a:t>
          </a:r>
        </a:p>
        <a:p>
          <a:pPr marL="0" lvl="0" indent="0" algn="ctr" defTabSz="1377950">
            <a:lnSpc>
              <a:spcPct val="90000"/>
            </a:lnSpc>
            <a:spcBef>
              <a:spcPct val="0"/>
            </a:spcBef>
            <a:spcAft>
              <a:spcPct val="35000"/>
            </a:spcAft>
            <a:buNone/>
          </a:pPr>
          <a:endParaRPr lang="es-ES" sz="3100" kern="1200" dirty="0"/>
        </a:p>
      </dsp:txBody>
      <dsp:txXfrm>
        <a:off x="2419925" y="2282937"/>
        <a:ext cx="1076134" cy="1069538"/>
      </dsp:txXfrm>
    </dsp:sp>
    <dsp:sp modelId="{0A5451BF-D95E-447B-8E09-318C05A05B55}">
      <dsp:nvSpPr>
        <dsp:cNvPr id="0" name=""/>
        <dsp:cNvSpPr/>
      </dsp:nvSpPr>
      <dsp:spPr>
        <a:xfrm rot="20700000">
          <a:off x="3088261" y="238642"/>
          <a:ext cx="2123675" cy="2123675"/>
        </a:xfrm>
        <a:prstGeom prst="gear6">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s-ES" sz="3100" kern="1200" dirty="0"/>
            <a:t>Pop</a:t>
          </a:r>
        </a:p>
        <a:p>
          <a:pPr marL="0" lvl="0" indent="0" algn="ctr" defTabSz="1377950">
            <a:lnSpc>
              <a:spcPct val="90000"/>
            </a:lnSpc>
            <a:spcBef>
              <a:spcPct val="0"/>
            </a:spcBef>
            <a:spcAft>
              <a:spcPct val="35000"/>
            </a:spcAft>
            <a:buNone/>
          </a:pPr>
          <a:endParaRPr lang="es-ES" sz="3100" kern="1200" dirty="0"/>
        </a:p>
      </dsp:txBody>
      <dsp:txXfrm rot="-20700000">
        <a:off x="3554045" y="704426"/>
        <a:ext cx="1192106" cy="1192106"/>
      </dsp:txXfrm>
    </dsp:sp>
    <dsp:sp modelId="{FD5DD6FD-B9A3-42B5-BEBA-8920CB84351D}">
      <dsp:nvSpPr>
        <dsp:cNvPr id="0" name=""/>
        <dsp:cNvSpPr/>
      </dsp:nvSpPr>
      <dsp:spPr>
        <a:xfrm>
          <a:off x="3392743" y="1980864"/>
          <a:ext cx="3814741" cy="3814741"/>
        </a:xfrm>
        <a:prstGeom prst="circularArrow">
          <a:avLst>
            <a:gd name="adj1" fmla="val 4688"/>
            <a:gd name="adj2" fmla="val 299029"/>
            <a:gd name="adj3" fmla="val 2539295"/>
            <a:gd name="adj4" fmla="val 1581232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4A4508-DBF6-4C37-904A-446C64476DE5}">
      <dsp:nvSpPr>
        <dsp:cNvPr id="0" name=""/>
        <dsp:cNvSpPr/>
      </dsp:nvSpPr>
      <dsp:spPr>
        <a:xfrm>
          <a:off x="1490404" y="1249140"/>
          <a:ext cx="2771648" cy="277164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A57E29-7BB6-4948-A425-36548B3187C2}">
      <dsp:nvSpPr>
        <dsp:cNvPr id="0" name=""/>
        <dsp:cNvSpPr/>
      </dsp:nvSpPr>
      <dsp:spPr>
        <a:xfrm>
          <a:off x="2597033" y="-231776"/>
          <a:ext cx="2988394" cy="298839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51E97-8DE8-433C-99CE-4F68FC341785}" type="datetimeFigureOut">
              <a:rPr lang="es-ES" smtClean="0"/>
              <a:t>14/03/2022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50FF5-8362-4B2A-9D7C-9FC1ACA6D3CC}" type="slidenum">
              <a:rPr lang="es-ES" smtClean="0"/>
              <a:t>‹Nº›</a:t>
            </a:fld>
            <a:endParaRPr lang="es-ES"/>
          </a:p>
        </p:txBody>
      </p:sp>
    </p:spTree>
    <p:extLst>
      <p:ext uri="{BB962C8B-B14F-4D97-AF65-F5344CB8AC3E}">
        <p14:creationId xmlns:p14="http://schemas.microsoft.com/office/powerpoint/2010/main" val="2607212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a:xfrm>
            <a:off x="2692397" y="5037663"/>
            <a:ext cx="5214635" cy="279400"/>
          </a:xfrm>
        </p:spPr>
        <p:txBody>
          <a:bodyPr/>
          <a:lstStyle/>
          <a:p>
            <a:endParaRPr lang="es-ES"/>
          </a:p>
        </p:txBody>
      </p:sp>
      <p:sp>
        <p:nvSpPr>
          <p:cNvPr id="6" name="Slide Number Placeholder 5"/>
          <p:cNvSpPr>
            <a:spLocks noGrp="1"/>
          </p:cNvSpPr>
          <p:nvPr>
            <p:ph type="sldNum" sz="quarter" idx="12"/>
          </p:nvPr>
        </p:nvSpPr>
        <p:spPr>
          <a:xfrm>
            <a:off x="8956900" y="5037663"/>
            <a:ext cx="551167" cy="279400"/>
          </a:xfrm>
        </p:spPr>
        <p:txBody>
          <a:bodyPr/>
          <a:lstStyle/>
          <a:p>
            <a:fld id="{74614EE1-DED9-405A-B8C5-136BC5685447}" type="slidenum">
              <a:rPr lang="es-ES" smtClean="0"/>
              <a:t>‹Nº›</a:t>
            </a:fld>
            <a:endParaRPr lang="es-E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300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EE4A209-8EEF-45C1-A9DE-F5F39505D419}" type="datetimeFigureOut">
              <a:rPr lang="es-ES" smtClean="0"/>
              <a:t>14/03/2022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4614EE1-DED9-405A-B8C5-136BC5685447}" type="slidenum">
              <a:rPr lang="es-ES" smtClean="0"/>
              <a:t>‹Nº›</a:t>
            </a:fld>
            <a:endParaRPr lang="es-ES"/>
          </a:p>
        </p:txBody>
      </p:sp>
    </p:spTree>
    <p:extLst>
      <p:ext uri="{BB962C8B-B14F-4D97-AF65-F5344CB8AC3E}">
        <p14:creationId xmlns:p14="http://schemas.microsoft.com/office/powerpoint/2010/main" val="908839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3212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3331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spTree>
    <p:extLst>
      <p:ext uri="{BB962C8B-B14F-4D97-AF65-F5344CB8AC3E}">
        <p14:creationId xmlns:p14="http://schemas.microsoft.com/office/powerpoint/2010/main" val="860208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3812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964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873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24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spTree>
    <p:extLst>
      <p:ext uri="{BB962C8B-B14F-4D97-AF65-F5344CB8AC3E}">
        <p14:creationId xmlns:p14="http://schemas.microsoft.com/office/powerpoint/2010/main" val="182762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6EE4A209-8EEF-45C1-A9DE-F5F39505D419}" type="datetimeFigureOut">
              <a:rPr lang="es-ES" smtClean="0"/>
              <a:t>14/03/2022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74614EE1-DED9-405A-B8C5-136BC5685447}" type="slidenum">
              <a:rPr lang="es-ES" smtClean="0"/>
              <a:t>‹Nº›</a:t>
            </a:fld>
            <a:endParaRPr lang="es-E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02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EE4A209-8EEF-45C1-A9DE-F5F39505D419}" type="datetimeFigureOut">
              <a:rPr lang="es-ES" smtClean="0"/>
              <a:t>14/03/2022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4614EE1-DED9-405A-B8C5-136BC5685447}" type="slidenum">
              <a:rPr lang="es-ES" smtClean="0"/>
              <a:t>‹Nº›</a:t>
            </a:fld>
            <a:endParaRPr lang="es-ES"/>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4572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EE4A209-8EEF-45C1-A9DE-F5F39505D419}" type="datetimeFigureOut">
              <a:rPr lang="es-ES" smtClean="0"/>
              <a:t>14/03/2022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74614EE1-DED9-405A-B8C5-136BC5685447}" type="slidenum">
              <a:rPr lang="es-ES" smtClean="0"/>
              <a:t>‹Nº›</a:t>
            </a:fld>
            <a:endParaRPr lang="es-E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953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EE4A209-8EEF-45C1-A9DE-F5F39505D419}" type="datetimeFigureOut">
              <a:rPr lang="es-ES" smtClean="0"/>
              <a:t>14/03/2022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74614EE1-DED9-405A-B8C5-136BC5685447}" type="slidenum">
              <a:rPr lang="es-ES" smtClean="0"/>
              <a:t>‹Nº›</a:t>
            </a:fld>
            <a:endParaRPr lang="es-E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330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E4A209-8EEF-45C1-A9DE-F5F39505D419}" type="datetimeFigureOut">
              <a:rPr lang="es-ES" smtClean="0"/>
              <a:t>14/03/2022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74614EE1-DED9-405A-B8C5-136BC5685447}" type="slidenum">
              <a:rPr lang="es-ES" smtClean="0"/>
              <a:t>‹Nº›</a:t>
            </a:fld>
            <a:endParaRPr lang="es-ES"/>
          </a:p>
        </p:txBody>
      </p:sp>
    </p:spTree>
    <p:extLst>
      <p:ext uri="{BB962C8B-B14F-4D97-AF65-F5344CB8AC3E}">
        <p14:creationId xmlns:p14="http://schemas.microsoft.com/office/powerpoint/2010/main" val="220963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EE4A209-8EEF-45C1-A9DE-F5F39505D419}" type="datetimeFigureOut">
              <a:rPr lang="es-ES" smtClean="0"/>
              <a:t>14/03/2022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4614EE1-DED9-405A-B8C5-136BC5685447}" type="slidenum">
              <a:rPr lang="es-ES" smtClean="0"/>
              <a:t>‹Nº›</a:t>
            </a:fld>
            <a:endParaRPr lang="es-E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8301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EE4A209-8EEF-45C1-A9DE-F5F39505D419}" type="datetimeFigureOut">
              <a:rPr lang="es-ES" smtClean="0"/>
              <a:t>14/03/2022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74614EE1-DED9-405A-B8C5-136BC5685447}" type="slidenum">
              <a:rPr lang="es-ES" smtClean="0"/>
              <a:t>‹Nº›</a:t>
            </a:fld>
            <a:endParaRPr lang="es-ES"/>
          </a:p>
        </p:txBody>
      </p:sp>
    </p:spTree>
    <p:extLst>
      <p:ext uri="{BB962C8B-B14F-4D97-AF65-F5344CB8AC3E}">
        <p14:creationId xmlns:p14="http://schemas.microsoft.com/office/powerpoint/2010/main" val="1233449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EE4A209-8EEF-45C1-A9DE-F5F39505D419}" type="datetimeFigureOut">
              <a:rPr lang="es-ES" smtClean="0"/>
              <a:t>14/03/2022</a:t>
            </a:fld>
            <a:endParaRPr lang="es-E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4614EE1-DED9-405A-B8C5-136BC5685447}" type="slidenum">
              <a:rPr lang="es-ES" smtClean="0"/>
              <a:t>‹Nº›</a:t>
            </a:fld>
            <a:endParaRPr lang="es-ES"/>
          </a:p>
        </p:txBody>
      </p:sp>
    </p:spTree>
    <p:extLst>
      <p:ext uri="{BB962C8B-B14F-4D97-AF65-F5344CB8AC3E}">
        <p14:creationId xmlns:p14="http://schemas.microsoft.com/office/powerpoint/2010/main" val="26207700"/>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9610F4-C2F8-4830-9BE8-8286E0AF1109}"/>
              </a:ext>
            </a:extLst>
          </p:cNvPr>
          <p:cNvSpPr>
            <a:spLocks noGrp="1"/>
          </p:cNvSpPr>
          <p:nvPr>
            <p:ph type="title"/>
          </p:nvPr>
        </p:nvSpPr>
        <p:spPr>
          <a:xfrm>
            <a:off x="814753" y="820356"/>
            <a:ext cx="10562493" cy="1303867"/>
          </a:xfrm>
        </p:spPr>
        <p:style>
          <a:lnRef idx="1">
            <a:schemeClr val="accent4"/>
          </a:lnRef>
          <a:fillRef idx="2">
            <a:schemeClr val="accent4"/>
          </a:fillRef>
          <a:effectRef idx="1">
            <a:schemeClr val="accent4"/>
          </a:effectRef>
          <a:fontRef idx="minor">
            <a:schemeClr val="dk1"/>
          </a:fontRef>
        </p:style>
        <p:txBody>
          <a:bodyPr>
            <a:normAutofit/>
          </a:bodyPr>
          <a:lstStyle/>
          <a:p>
            <a:r>
              <a:rPr lang="es-ES" b="1" dirty="0">
                <a:latin typeface="Calibri" panose="020F0502020204030204" pitchFamily="34" charset="0"/>
                <a:cs typeface="Calibri" panose="020F0502020204030204" pitchFamily="34" charset="0"/>
              </a:rPr>
              <a:t>¿Cómo colarse en el Top mundial de Spotify?</a:t>
            </a:r>
          </a:p>
        </p:txBody>
      </p:sp>
      <p:graphicFrame>
        <p:nvGraphicFramePr>
          <p:cNvPr id="8" name="Marcador de contenido 7">
            <a:extLst>
              <a:ext uri="{FF2B5EF4-FFF2-40B4-BE49-F238E27FC236}">
                <a16:creationId xmlns:a16="http://schemas.microsoft.com/office/drawing/2014/main" id="{971065D7-9BED-4E8C-B7FC-677AECC27338}"/>
              </a:ext>
            </a:extLst>
          </p:cNvPr>
          <p:cNvGraphicFramePr>
            <a:graphicFrameLocks noGrp="1"/>
          </p:cNvGraphicFramePr>
          <p:nvPr>
            <p:ph idx="1"/>
            <p:extLst>
              <p:ext uri="{D42A27DB-BD31-4B8C-83A1-F6EECF244321}">
                <p14:modId xmlns:p14="http://schemas.microsoft.com/office/powerpoint/2010/main" val="2402630158"/>
              </p:ext>
            </p:extLst>
          </p:nvPr>
        </p:nvGraphicFramePr>
        <p:xfrm>
          <a:off x="96129" y="2557465"/>
          <a:ext cx="4800600" cy="3667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uadroTexto 8">
            <a:extLst>
              <a:ext uri="{FF2B5EF4-FFF2-40B4-BE49-F238E27FC236}">
                <a16:creationId xmlns:a16="http://schemas.microsoft.com/office/drawing/2014/main" id="{04FB273A-534A-4F29-A18B-E5B58CC5F823}"/>
              </a:ext>
            </a:extLst>
          </p:cNvPr>
          <p:cNvSpPr txBox="1"/>
          <p:nvPr/>
        </p:nvSpPr>
        <p:spPr>
          <a:xfrm>
            <a:off x="5001066" y="2662971"/>
            <a:ext cx="5985803" cy="3046988"/>
          </a:xfrm>
          <a:prstGeom prst="rect">
            <a:avLst/>
          </a:prstGeom>
          <a:noFill/>
        </p:spPr>
        <p:txBody>
          <a:bodyPr wrap="square" rtlCol="0">
            <a:spAutoFit/>
          </a:bodyPr>
          <a:lstStyle/>
          <a:p>
            <a:pPr marL="285750" indent="-285750">
              <a:buFont typeface="Arial" panose="020B0604020202020204" pitchFamily="34" charset="0"/>
              <a:buChar char="•"/>
            </a:pPr>
            <a:r>
              <a:rPr lang="es-ES" sz="2400" dirty="0"/>
              <a:t>¿Qué relación tienen entre si las características de una canción?</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¿Cómo sería a priori la “Canción perfecta”?</a:t>
            </a:r>
          </a:p>
          <a:p>
            <a:pPr marL="285750" indent="-285750">
              <a:buFont typeface="Arial" panose="020B0604020202020204" pitchFamily="34" charset="0"/>
              <a:buChar char="•"/>
            </a:pPr>
            <a:endParaRPr lang="es-ES" sz="2400" dirty="0"/>
          </a:p>
          <a:p>
            <a:pPr marL="285750" indent="-285750">
              <a:buFont typeface="Arial" panose="020B0604020202020204" pitchFamily="34" charset="0"/>
              <a:buChar char="•"/>
            </a:pPr>
            <a:r>
              <a:rPr lang="es-ES" sz="2400" dirty="0"/>
              <a:t>¿Cuánto peso tienen estas características a la hora de determinar si una canción es popular o no?</a:t>
            </a:r>
          </a:p>
        </p:txBody>
      </p:sp>
    </p:spTree>
    <p:extLst>
      <p:ext uri="{BB962C8B-B14F-4D97-AF65-F5344CB8AC3E}">
        <p14:creationId xmlns:p14="http://schemas.microsoft.com/office/powerpoint/2010/main" val="2375490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D27C6C0-B27E-43C0-94EB-9B031411EC45}"/>
              </a:ext>
            </a:extLst>
          </p:cNvPr>
          <p:cNvSpPr txBox="1"/>
          <p:nvPr/>
        </p:nvSpPr>
        <p:spPr>
          <a:xfrm>
            <a:off x="1638886" y="1148777"/>
            <a:ext cx="7687994" cy="5389937"/>
          </a:xfrm>
          <a:prstGeom prst="rect">
            <a:avLst/>
          </a:prstGeom>
          <a:noFill/>
        </p:spPr>
        <p:txBody>
          <a:bodyPr wrap="square" rtlCol="0">
            <a:spAutoFit/>
          </a:bodyPr>
          <a:lstStyle/>
          <a:p>
            <a:pPr>
              <a:lnSpc>
                <a:spcPct val="107000"/>
              </a:lnSpc>
              <a:spcAft>
                <a:spcPts val="800"/>
              </a:spcAft>
            </a:pPr>
            <a:r>
              <a:rPr lang="es-ES" sz="28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Año tras año observamos que la etiqueta con más índice de popularidad es la de “pop” y sus subgéneros.</a:t>
            </a:r>
            <a:endParaRPr lang="es-ES" sz="2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buFont typeface="Arial" panose="020B0604020202020204" pitchFamily="34" charset="0"/>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El subgénero que más destaca es el “Dance-Pop”.</a:t>
            </a:r>
          </a:p>
          <a:p>
            <a:pPr marL="457200" indent="-457200">
              <a:lnSpc>
                <a:spcPct val="107000"/>
              </a:lnSpc>
              <a:buFont typeface="Arial" panose="020B0604020202020204" pitchFamily="34" charset="0"/>
              <a:buChar char="•"/>
            </a:pPr>
            <a:endParaRPr lang="es-ES" sz="2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Corroboramos que la música pop, en efecto, es la más popular.</a:t>
            </a:r>
            <a:endParaRPr lang="es-ES" sz="2800" dirty="0">
              <a:latin typeface="Calibri" panose="020F0502020204030204" pitchFamily="34" charset="0"/>
              <a:ea typeface="Times New Roman" panose="02020603050405020304" pitchFamily="18" charset="0"/>
              <a:cs typeface="Times New Roman" panose="02020603050405020304" pitchFamily="18" charset="0"/>
            </a:endParaRPr>
          </a:p>
          <a:p>
            <a:endParaRPr lang="es-ES" dirty="0"/>
          </a:p>
        </p:txBody>
      </p:sp>
      <p:sp>
        <p:nvSpPr>
          <p:cNvPr id="6" name="CuadroTexto 5">
            <a:extLst>
              <a:ext uri="{FF2B5EF4-FFF2-40B4-BE49-F238E27FC236}">
                <a16:creationId xmlns:a16="http://schemas.microsoft.com/office/drawing/2014/main" id="{F0EE13B6-E018-43BD-B235-57033F02E60A}"/>
              </a:ext>
            </a:extLst>
          </p:cNvPr>
          <p:cNvSpPr txBox="1"/>
          <p:nvPr/>
        </p:nvSpPr>
        <p:spPr>
          <a:xfrm>
            <a:off x="866920" y="787909"/>
            <a:ext cx="3135338" cy="72173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07000"/>
              </a:lnSpc>
              <a:spcAft>
                <a:spcPts val="800"/>
              </a:spcAft>
            </a:pPr>
            <a:r>
              <a:rPr lang="es-ES" sz="4000"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Conclusiones:</a:t>
            </a:r>
            <a:endParaRPr lang="es-ES" sz="4000" u="sng"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8410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3808884" y="2082395"/>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2350477" y="967657"/>
            <a:ext cx="749104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Características de nuestra canción:</a:t>
            </a:r>
          </a:p>
        </p:txBody>
      </p:sp>
    </p:spTree>
    <p:extLst>
      <p:ext uri="{BB962C8B-B14F-4D97-AF65-F5344CB8AC3E}">
        <p14:creationId xmlns:p14="http://schemas.microsoft.com/office/powerpoint/2010/main" val="3905587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D97E53E-CB14-4445-9431-2CFC00C623C8}"/>
              </a:ext>
            </a:extLst>
          </p:cNvPr>
          <p:cNvSpPr>
            <a:spLocks noGrp="1"/>
          </p:cNvSpPr>
          <p:nvPr>
            <p:ph idx="4294967295"/>
          </p:nvPr>
        </p:nvSpPr>
        <p:spPr>
          <a:xfrm>
            <a:off x="2437229" y="3178077"/>
            <a:ext cx="8915400" cy="2308324"/>
          </a:xfrm>
        </p:spPr>
        <p:txBody>
          <a:bodyPr>
            <a:noAutofit/>
          </a:bodyPr>
          <a:lstStyle/>
          <a:p>
            <a:pPr>
              <a:lnSpc>
                <a:spcPct val="107000"/>
              </a:lnSpc>
              <a:buFont typeface="Symbol" panose="05050102010706020507" pitchFamily="18" charset="2"/>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¿Será el tempo más bailable?</a:t>
            </a:r>
            <a:endParaRPr lang="es-ES" sz="28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buFont typeface="Symbol" panose="05050102010706020507" pitchFamily="18" charset="2"/>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¿Tendrán alguna relación el tempo con la popularidad?</a:t>
            </a:r>
            <a:endParaRPr lang="es-ES" sz="28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buFont typeface="Symbol" panose="05050102010706020507" pitchFamily="18" charset="2"/>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Si existe una preferencia de tempo, ¿A qué podría deberse?</a:t>
            </a:r>
            <a:endParaRPr lang="es-ES" sz="2800" dirty="0">
              <a:latin typeface="Calibri" panose="020F0502020204030204" pitchFamily="34" charset="0"/>
              <a:ea typeface="Times New Roman" panose="02020603050405020304" pitchFamily="18" charset="0"/>
              <a:cs typeface="Calibri" panose="020F0502020204030204" pitchFamily="34" charset="0"/>
            </a:endParaRPr>
          </a:p>
        </p:txBody>
      </p:sp>
      <p:sp>
        <p:nvSpPr>
          <p:cNvPr id="5" name="CuadroTexto 4">
            <a:extLst>
              <a:ext uri="{FF2B5EF4-FFF2-40B4-BE49-F238E27FC236}">
                <a16:creationId xmlns:a16="http://schemas.microsoft.com/office/drawing/2014/main" id="{A1AA0FEA-7862-4F64-9E22-A89DE1D25C2A}"/>
              </a:ext>
            </a:extLst>
          </p:cNvPr>
          <p:cNvSpPr txBox="1"/>
          <p:nvPr/>
        </p:nvSpPr>
        <p:spPr>
          <a:xfrm>
            <a:off x="619736" y="649863"/>
            <a:ext cx="8052997" cy="72173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07000"/>
              </a:lnSpc>
              <a:spcAft>
                <a:spcPts val="800"/>
              </a:spcAft>
            </a:pPr>
            <a:r>
              <a:rPr lang="es-ES" sz="4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2- ¿Qué tempo es el más escuchado?</a:t>
            </a:r>
          </a:p>
        </p:txBody>
      </p:sp>
      <p:sp>
        <p:nvSpPr>
          <p:cNvPr id="6" name="CuadroTexto 5">
            <a:extLst>
              <a:ext uri="{FF2B5EF4-FFF2-40B4-BE49-F238E27FC236}">
                <a16:creationId xmlns:a16="http://schemas.microsoft.com/office/drawing/2014/main" id="{37E0444C-4DF4-42F5-8141-31EA8892539E}"/>
              </a:ext>
            </a:extLst>
          </p:cNvPr>
          <p:cNvSpPr txBox="1"/>
          <p:nvPr/>
        </p:nvSpPr>
        <p:spPr>
          <a:xfrm>
            <a:off x="890954" y="1725566"/>
            <a:ext cx="10410092" cy="1231106"/>
          </a:xfrm>
          <a:prstGeom prst="rect">
            <a:avLst/>
          </a:prstGeom>
          <a:noFill/>
        </p:spPr>
        <p:txBody>
          <a:bodyPr wrap="square" rtlCol="0">
            <a:spAutoFit/>
          </a:bodyPr>
          <a:lstStyle/>
          <a:p>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La música "Disco-Pop" y “Dance-Pop” se supone que es las más bailable y suele tener un tempo que oscila entre los 118-128 </a:t>
            </a:r>
            <a:r>
              <a:rPr lang="es-ES" sz="28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bpm</a:t>
            </a: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t>
            </a:r>
            <a:endParaRPr lang="es-ES" sz="2800" dirty="0">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978871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AEDF0C2-541B-4418-9BEA-4382F6EF32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032" y="862682"/>
            <a:ext cx="6701812" cy="51723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uadroTexto 8">
            <a:extLst>
              <a:ext uri="{FF2B5EF4-FFF2-40B4-BE49-F238E27FC236}">
                <a16:creationId xmlns:a16="http://schemas.microsoft.com/office/drawing/2014/main" id="{52D9D7A7-7309-42EC-A4DD-DFA34FC48708}"/>
              </a:ext>
            </a:extLst>
          </p:cNvPr>
          <p:cNvSpPr txBox="1"/>
          <p:nvPr/>
        </p:nvSpPr>
        <p:spPr>
          <a:xfrm>
            <a:off x="7546654" y="672009"/>
            <a:ext cx="3980370" cy="398121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nSpc>
                <a:spcPts val="1425"/>
              </a:lnSpc>
              <a:spcAft>
                <a:spcPts val="800"/>
              </a:spcAft>
            </a:pPr>
            <a:r>
              <a:rPr lang="es-ES" sz="2800" dirty="0">
                <a:latin typeface="Calibri" panose="020F0502020204030204" pitchFamily="34" charset="0"/>
                <a:ea typeface="Times New Roman" panose="02020603050405020304" pitchFamily="18" charset="0"/>
                <a:cs typeface="Calibri" panose="020F0502020204030204" pitchFamily="34" charset="0"/>
              </a:rPr>
              <a:t> </a:t>
            </a:r>
            <a:endParaRPr lang="es-ES" sz="2800" dirty="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s-ES" sz="2800" dirty="0">
                <a:ea typeface="Times New Roman" panose="02020603050405020304" pitchFamily="18" charset="0"/>
                <a:cs typeface="Calibri" panose="020F0502020204030204" pitchFamily="34" charset="0"/>
              </a:rPr>
              <a:t>El tempo medio más común del TOP oscila entre los 115-125 </a:t>
            </a:r>
            <a:r>
              <a:rPr lang="es-ES" sz="2800" dirty="0" err="1">
                <a:ea typeface="Times New Roman" panose="02020603050405020304" pitchFamily="18" charset="0"/>
                <a:cs typeface="Calibri" panose="020F0502020204030204" pitchFamily="34" charset="0"/>
              </a:rPr>
              <a:t>Bpm</a:t>
            </a:r>
            <a:r>
              <a:rPr lang="es-ES" sz="2800" dirty="0">
                <a:ea typeface="Times New Roman" panose="02020603050405020304" pitchFamily="18" charset="0"/>
                <a:cs typeface="Calibri" panose="020F0502020204030204" pitchFamily="34" charset="0"/>
              </a:rPr>
              <a:t>, aunque hay tempos muy dispares en función del género musical.</a:t>
            </a:r>
            <a:endParaRPr lang="es-ES" sz="2800" dirty="0">
              <a:ea typeface="Times New Roman" panose="02020603050405020304" pitchFamily="18" charset="0"/>
              <a:cs typeface="Times New Roman" panose="02020603050405020304" pitchFamily="18" charset="0"/>
            </a:endParaRPr>
          </a:p>
          <a:p>
            <a:endParaRPr lang="es-ES" dirty="0"/>
          </a:p>
        </p:txBody>
      </p:sp>
    </p:spTree>
    <p:extLst>
      <p:ext uri="{BB962C8B-B14F-4D97-AF65-F5344CB8AC3E}">
        <p14:creationId xmlns:p14="http://schemas.microsoft.com/office/powerpoint/2010/main" val="2872132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BC39AAF-8F59-4937-A04A-FFD3C7F17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350029" y="285459"/>
            <a:ext cx="5221230" cy="62870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CuadroTexto 5">
            <a:extLst>
              <a:ext uri="{FF2B5EF4-FFF2-40B4-BE49-F238E27FC236}">
                <a16:creationId xmlns:a16="http://schemas.microsoft.com/office/drawing/2014/main" id="{142F84FA-0A9A-4728-80F9-0F9A31AF6A8E}"/>
              </a:ext>
            </a:extLst>
          </p:cNvPr>
          <p:cNvSpPr txBox="1"/>
          <p:nvPr/>
        </p:nvSpPr>
        <p:spPr>
          <a:xfrm>
            <a:off x="7581022" y="950008"/>
            <a:ext cx="3587262" cy="267765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s-ES" sz="2800" dirty="0"/>
              <a:t>Aquí podemos observar la diversidad de tempos que se utilizan en función del género de una canción.</a:t>
            </a:r>
          </a:p>
        </p:txBody>
      </p:sp>
    </p:spTree>
    <p:extLst>
      <p:ext uri="{BB962C8B-B14F-4D97-AF65-F5344CB8AC3E}">
        <p14:creationId xmlns:p14="http://schemas.microsoft.com/office/powerpoint/2010/main" val="23110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193E85-3723-492B-AE27-90F1E0C53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231" y="814308"/>
            <a:ext cx="5422222" cy="5384127"/>
          </a:xfrm>
          <a:prstGeom prst="rect">
            <a:avLst/>
          </a:prstGeom>
        </p:spPr>
      </p:pic>
      <p:sp>
        <p:nvSpPr>
          <p:cNvPr id="4" name="CuadroTexto 3">
            <a:extLst>
              <a:ext uri="{FF2B5EF4-FFF2-40B4-BE49-F238E27FC236}">
                <a16:creationId xmlns:a16="http://schemas.microsoft.com/office/drawing/2014/main" id="{A9ADDCD8-EF2F-42CA-BAAD-C989B108AA26}"/>
              </a:ext>
            </a:extLst>
          </p:cNvPr>
          <p:cNvSpPr txBox="1"/>
          <p:nvPr/>
        </p:nvSpPr>
        <p:spPr>
          <a:xfrm>
            <a:off x="6731391" y="998806"/>
            <a:ext cx="4557932" cy="440120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rPr>
              <a:t>Las canciones con más índice de “</a:t>
            </a:r>
            <a:r>
              <a:rPr lang="es-ES" sz="2800" dirty="0" err="1">
                <a:solidFill>
                  <a:srgbClr val="000000"/>
                </a:solidFill>
                <a:effectLst/>
                <a:ea typeface="Times New Roman" panose="02020603050405020304" pitchFamily="18" charset="0"/>
              </a:rPr>
              <a:t>bailabilidad</a:t>
            </a:r>
            <a:r>
              <a:rPr lang="es-ES" sz="2800" dirty="0">
                <a:solidFill>
                  <a:srgbClr val="000000"/>
                </a:solidFill>
                <a:effectLst/>
                <a:ea typeface="Times New Roman" panose="02020603050405020304" pitchFamily="18" charset="0"/>
              </a:rPr>
              <a:t>” también se encuentran comprendidas entre estos rangos de </a:t>
            </a:r>
            <a:r>
              <a:rPr lang="es-ES" sz="2800" dirty="0" err="1">
                <a:solidFill>
                  <a:srgbClr val="000000"/>
                </a:solidFill>
                <a:effectLst/>
                <a:ea typeface="Times New Roman" panose="02020603050405020304" pitchFamily="18" charset="0"/>
              </a:rPr>
              <a:t>bpm</a:t>
            </a:r>
            <a:r>
              <a:rPr lang="es-ES" sz="2800" dirty="0">
                <a:solidFill>
                  <a:srgbClr val="000000"/>
                </a:solidFill>
                <a:effectLst/>
                <a:ea typeface="Times New Roman" panose="02020603050405020304" pitchFamily="18" charset="0"/>
              </a:rPr>
              <a:t> (115-125).</a:t>
            </a:r>
          </a:p>
          <a:p>
            <a:pPr marL="457200" indent="-457200">
              <a:buFont typeface="Arial" panose="020B0604020202020204" pitchFamily="34" charset="0"/>
              <a:buChar char="•"/>
            </a:pPr>
            <a:endParaRPr lang="es-ES" sz="2800" dirty="0">
              <a:solidFill>
                <a:srgbClr val="000000"/>
              </a:solidFill>
              <a:effectLst/>
              <a:ea typeface="Times New Roman" panose="02020603050405020304" pitchFamily="18" charset="0"/>
            </a:endParaRPr>
          </a:p>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rPr>
              <a:t>Podemos afirmar que, de media, los 120bpm son los más utilizados y los más bailables.</a:t>
            </a:r>
            <a:endParaRPr lang="es-ES" sz="2800" dirty="0"/>
          </a:p>
        </p:txBody>
      </p:sp>
    </p:spTree>
    <p:extLst>
      <p:ext uri="{BB962C8B-B14F-4D97-AF65-F5344CB8AC3E}">
        <p14:creationId xmlns:p14="http://schemas.microsoft.com/office/powerpoint/2010/main" val="242143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FDAB625-F678-4253-87EF-A03272D25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587" y="928338"/>
            <a:ext cx="6705224" cy="50013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CuadroTexto 3">
            <a:extLst>
              <a:ext uri="{FF2B5EF4-FFF2-40B4-BE49-F238E27FC236}">
                <a16:creationId xmlns:a16="http://schemas.microsoft.com/office/drawing/2014/main" id="{29F0E90D-D3DB-445B-8CAD-95903E19D971}"/>
              </a:ext>
            </a:extLst>
          </p:cNvPr>
          <p:cNvSpPr txBox="1"/>
          <p:nvPr/>
        </p:nvSpPr>
        <p:spPr>
          <a:xfrm>
            <a:off x="7814603" y="928338"/>
            <a:ext cx="3640810" cy="510909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Aunque el género más bailable es el “</a:t>
            </a:r>
            <a:r>
              <a:rPr lang="es-ES" sz="2800" dirty="0" err="1">
                <a:solidFill>
                  <a:srgbClr val="000000"/>
                </a:solidFill>
                <a:effectLst/>
                <a:ea typeface="Times New Roman" panose="02020603050405020304" pitchFamily="18" charset="0"/>
                <a:cs typeface="Calibri" panose="020F0502020204030204" pitchFamily="34" charset="0"/>
              </a:rPr>
              <a:t>Australian</a:t>
            </a:r>
            <a:r>
              <a:rPr lang="es-ES" sz="2800" dirty="0">
                <a:solidFill>
                  <a:srgbClr val="000000"/>
                </a:solidFill>
                <a:effectLst/>
                <a:ea typeface="Times New Roman" panose="02020603050405020304" pitchFamily="18" charset="0"/>
                <a:cs typeface="Calibri" panose="020F0502020204030204" pitchFamily="34" charset="0"/>
              </a:rPr>
              <a:t> Hip-Hop”, este no tiene un índice de popularidad ni de visitas relevante, por lo que no lo tendremos en cuenta. Además hay un menor número de canciones con esta etiqueta en el TOP.</a:t>
            </a:r>
            <a:endParaRPr lang="es-ES" sz="2800" dirty="0">
              <a:effectLst/>
              <a:ea typeface="Times New Roman" panose="02020603050405020304" pitchFamily="18"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31191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7E0104E-A3B0-47CC-A5B8-0A0852ECD325}"/>
              </a:ext>
            </a:extLst>
          </p:cNvPr>
          <p:cNvSpPr txBox="1"/>
          <p:nvPr/>
        </p:nvSpPr>
        <p:spPr>
          <a:xfrm>
            <a:off x="7223760" y="956603"/>
            <a:ext cx="4171071" cy="510909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El tempo repercute en el índice de “</a:t>
            </a:r>
            <a:r>
              <a:rPr lang="es-ES" sz="2800" dirty="0" err="1">
                <a:solidFill>
                  <a:srgbClr val="000000"/>
                </a:solidFill>
                <a:effectLst/>
                <a:ea typeface="Times New Roman" panose="02020603050405020304" pitchFamily="18" charset="0"/>
                <a:cs typeface="Calibri" panose="020F0502020204030204" pitchFamily="34" charset="0"/>
              </a:rPr>
              <a:t>bailabilidad</a:t>
            </a:r>
            <a:r>
              <a:rPr lang="es-ES" sz="2800" dirty="0">
                <a:solidFill>
                  <a:srgbClr val="000000"/>
                </a:solidFill>
                <a:effectLst/>
                <a:ea typeface="Times New Roman" panose="02020603050405020304" pitchFamily="18" charset="0"/>
                <a:cs typeface="Calibri" panose="020F0502020204030204" pitchFamily="34" charset="0"/>
              </a:rPr>
              <a:t>” cuando éste está comprendido entre los 115-125 </a:t>
            </a:r>
            <a:r>
              <a:rPr lang="es-ES" sz="2800" dirty="0" err="1">
                <a:solidFill>
                  <a:srgbClr val="000000"/>
                </a:solidFill>
                <a:effectLst/>
                <a:ea typeface="Times New Roman" panose="02020603050405020304" pitchFamily="18" charset="0"/>
                <a:cs typeface="Calibri" panose="020F0502020204030204" pitchFamily="34" charset="0"/>
              </a:rPr>
              <a:t>bpm</a:t>
            </a:r>
            <a:r>
              <a:rPr lang="es-ES" sz="2800" dirty="0">
                <a:solidFill>
                  <a:srgbClr val="000000"/>
                </a:solidFill>
                <a:effectLst/>
                <a:ea typeface="Times New Roman" panose="02020603050405020304" pitchFamily="18" charset="0"/>
                <a:cs typeface="Calibri" panose="020F0502020204030204" pitchFamily="34" charset="0"/>
              </a:rPr>
              <a:t>. </a:t>
            </a:r>
          </a:p>
          <a:p>
            <a:pPr marL="457200" indent="-457200">
              <a:buFont typeface="Arial" panose="020B0604020202020204" pitchFamily="34" charset="0"/>
              <a:buChar char="•"/>
            </a:pPr>
            <a:endParaRPr lang="es-ES" sz="2800" dirty="0">
              <a:solidFill>
                <a:srgbClr val="000000"/>
              </a:solidFill>
              <a:effectLst/>
              <a:ea typeface="Times New Roman" panose="02020603050405020304" pitchFamily="18" charset="0"/>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A su vez el índice de “</a:t>
            </a:r>
            <a:r>
              <a:rPr lang="es-ES" sz="2800" dirty="0" err="1">
                <a:solidFill>
                  <a:srgbClr val="000000"/>
                </a:solidFill>
                <a:effectLst/>
                <a:ea typeface="Times New Roman" panose="02020603050405020304" pitchFamily="18" charset="0"/>
                <a:cs typeface="Calibri" panose="020F0502020204030204" pitchFamily="34" charset="0"/>
              </a:rPr>
              <a:t>bailabilidad</a:t>
            </a:r>
            <a:r>
              <a:rPr lang="es-ES" sz="2800" dirty="0">
                <a:solidFill>
                  <a:srgbClr val="000000"/>
                </a:solidFill>
                <a:effectLst/>
                <a:ea typeface="Times New Roman" panose="02020603050405020304" pitchFamily="18" charset="0"/>
                <a:cs typeface="Calibri" panose="020F0502020204030204" pitchFamily="34" charset="0"/>
              </a:rPr>
              <a:t>” está relacionado con el índice de popularidad de una canción.</a:t>
            </a:r>
            <a:endParaRPr lang="es-ES" sz="2800" dirty="0">
              <a:effectLst/>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s-ES" dirty="0"/>
          </a:p>
        </p:txBody>
      </p:sp>
      <p:pic>
        <p:nvPicPr>
          <p:cNvPr id="4" name="Imagen 3">
            <a:extLst>
              <a:ext uri="{FF2B5EF4-FFF2-40B4-BE49-F238E27FC236}">
                <a16:creationId xmlns:a16="http://schemas.microsoft.com/office/drawing/2014/main" id="{6C679576-AA78-4912-9C71-A30337AA0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575" y="981221"/>
            <a:ext cx="6024972" cy="489555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981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1708C742-445C-4B36-88B0-FFD13184A86B}"/>
              </a:ext>
            </a:extLst>
          </p:cNvPr>
          <p:cNvGraphicFramePr/>
          <p:nvPr>
            <p:extLst>
              <p:ext uri="{D42A27DB-BD31-4B8C-83A1-F6EECF244321}">
                <p14:modId xmlns:p14="http://schemas.microsoft.com/office/powerpoint/2010/main" val="903152436"/>
              </p:ext>
            </p:extLst>
          </p:nvPr>
        </p:nvGraphicFramePr>
        <p:xfrm>
          <a:off x="3678702" y="719666"/>
          <a:ext cx="775833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2">
            <a:extLst>
              <a:ext uri="{FF2B5EF4-FFF2-40B4-BE49-F238E27FC236}">
                <a16:creationId xmlns:a16="http://schemas.microsoft.com/office/drawing/2014/main" id="{5714890B-9783-4117-BBB1-D42ECFF9215D}"/>
              </a:ext>
            </a:extLst>
          </p:cNvPr>
          <p:cNvSpPr txBox="1"/>
          <p:nvPr/>
        </p:nvSpPr>
        <p:spPr>
          <a:xfrm>
            <a:off x="886264" y="942536"/>
            <a:ext cx="3924886" cy="424731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Estas 3 características funcionan como un solo engranaje.</a:t>
            </a:r>
          </a:p>
          <a:p>
            <a:pPr marL="457200" indent="-457200">
              <a:buFont typeface="Arial" panose="020B0604020202020204" pitchFamily="34" charset="0"/>
              <a:buChar char="•"/>
            </a:pPr>
            <a:endParaRPr lang="es-ES" sz="2800" dirty="0">
              <a:solidFill>
                <a:srgbClr val="000000"/>
              </a:solidFill>
              <a:ea typeface="Times New Roman" panose="02020603050405020304" pitchFamily="18" charset="0"/>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Todas están relacionadas entre si.</a:t>
            </a:r>
          </a:p>
          <a:p>
            <a:pPr marL="457200" indent="-457200">
              <a:buFont typeface="Arial" panose="020B0604020202020204" pitchFamily="34" charset="0"/>
              <a:buChar char="•"/>
            </a:pPr>
            <a:endParaRPr lang="es-ES" sz="2800" dirty="0">
              <a:solidFill>
                <a:srgbClr val="000000"/>
              </a:solidFill>
              <a:ea typeface="Times New Roman" panose="02020603050405020304" pitchFamily="18" charset="0"/>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El valor de una repercute en las demás.</a:t>
            </a:r>
            <a:endParaRPr lang="es-ES" sz="2800" dirty="0">
              <a:effectLst/>
              <a:ea typeface="Times New Roman" panose="02020603050405020304" pitchFamily="18" charset="0"/>
              <a:cs typeface="Times New Roman" panose="02020603050405020304" pitchFamily="18" charset="0"/>
            </a:endParaRPr>
          </a:p>
          <a:p>
            <a:endParaRPr lang="es-ES" dirty="0"/>
          </a:p>
        </p:txBody>
      </p:sp>
    </p:spTree>
    <p:extLst>
      <p:ext uri="{BB962C8B-B14F-4D97-AF65-F5344CB8AC3E}">
        <p14:creationId xmlns:p14="http://schemas.microsoft.com/office/powerpoint/2010/main" val="3533618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646285B-FD2A-43EF-9F4F-DE30E8684C37}"/>
              </a:ext>
            </a:extLst>
          </p:cNvPr>
          <p:cNvSpPr txBox="1"/>
          <p:nvPr/>
        </p:nvSpPr>
        <p:spPr>
          <a:xfrm>
            <a:off x="1987062" y="2767280"/>
            <a:ext cx="8217876" cy="132343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dirty="0">
                <a:latin typeface="+mj-lt"/>
                <a:cs typeface="Calibri" panose="020F0502020204030204" pitchFamily="34" charset="0"/>
              </a:rPr>
              <a:t>¿A QUE PUEDE DEBERSE ESTA PREFERENCIA POR LOS 120 BPM</a:t>
            </a:r>
            <a:r>
              <a:rPr lang="es-ES" sz="4000" dirty="0">
                <a:latin typeface="+mj-lt"/>
                <a:cs typeface="MV Boli" panose="02000500030200090000" pitchFamily="2" charset="0"/>
              </a:rPr>
              <a:t>?</a:t>
            </a:r>
          </a:p>
        </p:txBody>
      </p:sp>
    </p:spTree>
    <p:extLst>
      <p:ext uri="{BB962C8B-B14F-4D97-AF65-F5344CB8AC3E}">
        <p14:creationId xmlns:p14="http://schemas.microsoft.com/office/powerpoint/2010/main" val="344099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EE6D3C-E9C5-4D4A-ADFA-1111254EFAF7}"/>
              </a:ext>
            </a:extLst>
          </p:cNvPr>
          <p:cNvSpPr>
            <a:spLocks noGrp="1"/>
          </p:cNvSpPr>
          <p:nvPr>
            <p:ph type="title"/>
          </p:nvPr>
        </p:nvSpPr>
        <p:spPr>
          <a:xfrm>
            <a:off x="1295401" y="890694"/>
            <a:ext cx="9601196" cy="1303867"/>
          </a:xfrm>
        </p:spPr>
        <p:txBody>
          <a:bodyPr>
            <a:noAutofit/>
          </a:bodyPr>
          <a:lstStyle/>
          <a:p>
            <a:r>
              <a:rPr lang="es-ES" sz="3600" b="1" dirty="0"/>
              <a:t>Para ello intentaremos hacer la</a:t>
            </a:r>
            <a:br>
              <a:rPr lang="es-ES" sz="3600" b="1" dirty="0"/>
            </a:br>
            <a:r>
              <a:rPr lang="es-ES" sz="3600" b="1" dirty="0"/>
              <a:t> “canción perfecta” atendiendo a estas características</a:t>
            </a:r>
          </a:p>
        </p:txBody>
      </p:sp>
      <p:sp>
        <p:nvSpPr>
          <p:cNvPr id="7" name="Marcador de contenido 6">
            <a:extLst>
              <a:ext uri="{FF2B5EF4-FFF2-40B4-BE49-F238E27FC236}">
                <a16:creationId xmlns:a16="http://schemas.microsoft.com/office/drawing/2014/main" id="{28D02519-5700-4C45-BCA8-D28C00715B39}"/>
              </a:ext>
            </a:extLst>
          </p:cNvPr>
          <p:cNvSpPr>
            <a:spLocks noGrp="1"/>
          </p:cNvSpPr>
          <p:nvPr>
            <p:ph idx="1"/>
          </p:nvPr>
        </p:nvSpPr>
        <p:spPr>
          <a:xfrm>
            <a:off x="1295401" y="2451424"/>
            <a:ext cx="9601196" cy="3318936"/>
          </a:xfrm>
        </p:spPr>
        <p:txBody>
          <a:bodyPr>
            <a:noAutofit/>
          </a:bodyPr>
          <a:lstStyle/>
          <a:p>
            <a:pPr marL="342900" indent="-342900">
              <a:lnSpc>
                <a:spcPct val="107000"/>
              </a:lnSpc>
              <a:buFont typeface="Symbol" panose="05050102010706020507" pitchFamily="18" charset="2"/>
              <a:buChar char=""/>
            </a:pPr>
            <a:r>
              <a:rPr lang="es-ES" dirty="0">
                <a:solidFill>
                  <a:srgbClr val="000000"/>
                </a:solidFill>
                <a:effectLst/>
                <a:ea typeface="Times New Roman" panose="02020603050405020304" pitchFamily="18" charset="0"/>
                <a:cs typeface="Calibri" panose="020F0502020204030204" pitchFamily="34" charset="0"/>
              </a:rPr>
              <a:t>Género</a:t>
            </a:r>
          </a:p>
          <a:p>
            <a:pPr marL="342900" indent="-342900">
              <a:lnSpc>
                <a:spcPct val="107000"/>
              </a:lnSpc>
              <a:buFont typeface="Symbol" panose="05050102010706020507" pitchFamily="18" charset="2"/>
              <a:buChar char=""/>
            </a:pPr>
            <a:r>
              <a:rPr lang="es-ES" dirty="0">
                <a:solidFill>
                  <a:srgbClr val="000000"/>
                </a:solidFill>
                <a:effectLst/>
                <a:ea typeface="Times New Roman" panose="02020603050405020304" pitchFamily="18" charset="0"/>
                <a:cs typeface="Calibri" panose="020F0502020204030204" pitchFamily="34" charset="0"/>
              </a:rPr>
              <a:t>Tempo</a:t>
            </a:r>
            <a:endParaRPr lang="es-ES" dirty="0">
              <a:solidFill>
                <a:srgbClr val="000000"/>
              </a:solidFill>
              <a:ea typeface="Times New Roman" panose="02020603050405020304" pitchFamily="18" charset="0"/>
              <a:cs typeface="Calibri" panose="020F0502020204030204" pitchFamily="34" charset="0"/>
            </a:endParaRPr>
          </a:p>
          <a:p>
            <a:pPr marL="342900" indent="-342900">
              <a:lnSpc>
                <a:spcPct val="107000"/>
              </a:lnSpc>
              <a:buFont typeface="Symbol" panose="05050102010706020507" pitchFamily="18" charset="2"/>
              <a:buChar char=""/>
            </a:pPr>
            <a:r>
              <a:rPr lang="es-ES" dirty="0">
                <a:solidFill>
                  <a:srgbClr val="000000"/>
                </a:solidFill>
                <a:effectLst/>
                <a:ea typeface="Times New Roman" panose="02020603050405020304" pitchFamily="18" charset="0"/>
                <a:cs typeface="Calibri" panose="020F0502020204030204" pitchFamily="34" charset="0"/>
              </a:rPr>
              <a:t>Tonalidad</a:t>
            </a:r>
          </a:p>
          <a:p>
            <a:pPr marL="342900" indent="-342900">
              <a:lnSpc>
                <a:spcPct val="107000"/>
              </a:lnSpc>
              <a:buFont typeface="Symbol" panose="05050102010706020507" pitchFamily="18" charset="2"/>
              <a:buChar char=""/>
            </a:pPr>
            <a:r>
              <a:rPr lang="es-ES">
                <a:solidFill>
                  <a:srgbClr val="000000"/>
                </a:solidFill>
                <a:effectLst/>
                <a:ea typeface="Times New Roman" panose="02020603050405020304" pitchFamily="18" charset="0"/>
                <a:cs typeface="Calibri" panose="020F0502020204030204" pitchFamily="34" charset="0"/>
              </a:rPr>
              <a:t>Modo</a:t>
            </a:r>
            <a:endParaRPr lang="es-ES" dirty="0">
              <a:solidFill>
                <a:srgbClr val="000000"/>
              </a:solidFill>
              <a:effectLst/>
              <a:ea typeface="Times New Roman" panose="02020603050405020304" pitchFamily="18" charset="0"/>
              <a:cs typeface="Calibri" panose="020F0502020204030204" pitchFamily="34" charset="0"/>
            </a:endParaRPr>
          </a:p>
          <a:p>
            <a:pPr marL="342900" indent="-342900">
              <a:lnSpc>
                <a:spcPct val="107000"/>
              </a:lnSpc>
              <a:buFont typeface="Symbol" panose="05050102010706020507" pitchFamily="18" charset="2"/>
              <a:buChar char=""/>
            </a:pPr>
            <a:r>
              <a:rPr lang="es-ES" dirty="0">
                <a:solidFill>
                  <a:srgbClr val="000000"/>
                </a:solidFill>
                <a:effectLst/>
                <a:ea typeface="Times New Roman" panose="02020603050405020304" pitchFamily="18" charset="0"/>
                <a:cs typeface="Calibri" panose="020F0502020204030204" pitchFamily="34" charset="0"/>
              </a:rPr>
              <a:t>Duración</a:t>
            </a:r>
          </a:p>
          <a:p>
            <a:pPr marL="342900" indent="-342900">
              <a:lnSpc>
                <a:spcPct val="107000"/>
              </a:lnSpc>
              <a:buFont typeface="Symbol" panose="05050102010706020507" pitchFamily="18" charset="2"/>
              <a:buChar char=""/>
            </a:pPr>
            <a:r>
              <a:rPr lang="es-ES" dirty="0">
                <a:solidFill>
                  <a:srgbClr val="000000"/>
                </a:solidFill>
                <a:effectLst/>
                <a:ea typeface="Times New Roman" panose="02020603050405020304" pitchFamily="18" charset="0"/>
                <a:cs typeface="Calibri" panose="020F0502020204030204" pitchFamily="34" charset="0"/>
              </a:rPr>
              <a:t>Volumen (</a:t>
            </a:r>
            <a:r>
              <a:rPr lang="es-ES" dirty="0" err="1">
                <a:solidFill>
                  <a:srgbClr val="000000"/>
                </a:solidFill>
                <a:effectLst/>
                <a:ea typeface="Times New Roman" panose="02020603050405020304" pitchFamily="18" charset="0"/>
                <a:cs typeface="Calibri" panose="020F0502020204030204" pitchFamily="34" charset="0"/>
              </a:rPr>
              <a:t>lufs</a:t>
            </a:r>
            <a:r>
              <a:rPr lang="es-ES" dirty="0">
                <a:solidFill>
                  <a:srgbClr val="000000"/>
                </a:solidFill>
                <a:effectLst/>
                <a:ea typeface="Times New Roman" panose="02020603050405020304" pitchFamily="18" charset="0"/>
                <a:cs typeface="Calibri" panose="020F0502020204030204" pitchFamily="34" charset="0"/>
              </a:rPr>
              <a:t>/</a:t>
            </a:r>
            <a:r>
              <a:rPr lang="es-ES" dirty="0" err="1">
                <a:solidFill>
                  <a:srgbClr val="000000"/>
                </a:solidFill>
                <a:effectLst/>
                <a:ea typeface="Times New Roman" panose="02020603050405020304" pitchFamily="18" charset="0"/>
                <a:cs typeface="Calibri" panose="020F0502020204030204" pitchFamily="34" charset="0"/>
              </a:rPr>
              <a:t>dBs</a:t>
            </a:r>
            <a:r>
              <a:rPr lang="es-ES" dirty="0">
                <a:solidFill>
                  <a:srgbClr val="000000"/>
                </a:solidFill>
                <a:effectLst/>
                <a:ea typeface="Times New Roman" panose="02020603050405020304" pitchFamily="18" charset="0"/>
                <a:cs typeface="Calibri" panose="020F0502020204030204" pitchFamily="34" charset="0"/>
              </a:rPr>
              <a:t>) </a:t>
            </a:r>
          </a:p>
          <a:p>
            <a:pPr marL="342900" indent="-342900">
              <a:lnSpc>
                <a:spcPct val="107000"/>
              </a:lnSpc>
              <a:buFont typeface="Symbol" panose="05050102010706020507" pitchFamily="18" charset="2"/>
              <a:buChar char=""/>
            </a:pPr>
            <a:r>
              <a:rPr lang="es-ES" dirty="0">
                <a:solidFill>
                  <a:srgbClr val="000000"/>
                </a:solidFill>
                <a:effectLst/>
                <a:ea typeface="Times New Roman" panose="02020603050405020304" pitchFamily="18" charset="0"/>
                <a:cs typeface="Calibri" panose="020F0502020204030204" pitchFamily="34" charset="0"/>
              </a:rPr>
              <a:t>Plataforma digital</a:t>
            </a:r>
          </a:p>
          <a:p>
            <a:pPr marL="0" indent="0">
              <a:lnSpc>
                <a:spcPct val="107000"/>
              </a:lnSpc>
              <a:buNone/>
            </a:pPr>
            <a:endParaRPr lang="es-ES" dirty="0"/>
          </a:p>
        </p:txBody>
      </p:sp>
      <p:pic>
        <p:nvPicPr>
          <p:cNvPr id="10" name="Imagen 9">
            <a:extLst>
              <a:ext uri="{FF2B5EF4-FFF2-40B4-BE49-F238E27FC236}">
                <a16:creationId xmlns:a16="http://schemas.microsoft.com/office/drawing/2014/main" id="{24D1C375-8832-459B-96B6-45AFB8348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447" y="2820756"/>
            <a:ext cx="5892306" cy="322384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CuadroTexto 10">
            <a:extLst>
              <a:ext uri="{FF2B5EF4-FFF2-40B4-BE49-F238E27FC236}">
                <a16:creationId xmlns:a16="http://schemas.microsoft.com/office/drawing/2014/main" id="{BA80F6F0-94FC-4E20-9428-543C4DE78A92}"/>
              </a:ext>
            </a:extLst>
          </p:cNvPr>
          <p:cNvSpPr txBox="1"/>
          <p:nvPr/>
        </p:nvSpPr>
        <p:spPr>
          <a:xfrm>
            <a:off x="5994006" y="2361847"/>
            <a:ext cx="4902591" cy="369332"/>
          </a:xfrm>
          <a:prstGeom prst="rect">
            <a:avLst/>
          </a:prstGeom>
          <a:noFill/>
        </p:spPr>
        <p:txBody>
          <a:bodyPr wrap="square" rtlCol="0">
            <a:spAutoFit/>
          </a:bodyPr>
          <a:lstStyle/>
          <a:p>
            <a:r>
              <a:rPr lang="es-ES" b="1" u="sng" dirty="0"/>
              <a:t>Mapa de correlaciones a nivel general</a:t>
            </a:r>
          </a:p>
        </p:txBody>
      </p:sp>
    </p:spTree>
    <p:extLst>
      <p:ext uri="{BB962C8B-B14F-4D97-AF65-F5344CB8AC3E}">
        <p14:creationId xmlns:p14="http://schemas.microsoft.com/office/powerpoint/2010/main" val="1270356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DCA17CB-6118-4169-8BE7-A794AC17A561}"/>
              </a:ext>
            </a:extLst>
          </p:cNvPr>
          <p:cNvSpPr txBox="1"/>
          <p:nvPr/>
        </p:nvSpPr>
        <p:spPr>
          <a:xfrm>
            <a:off x="675248" y="633481"/>
            <a:ext cx="5852162" cy="59708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514350" indent="-514350">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La preferencia de este tempo respecto a otros para bailar se debe a que los r</a:t>
            </a:r>
            <a:r>
              <a:rPr lang="es-ES" sz="2800" dirty="0">
                <a:solidFill>
                  <a:srgbClr val="000000"/>
                </a:solidFill>
                <a:effectLst/>
                <a:ea typeface="Times New Roman" panose="02020603050405020304" pitchFamily="18" charset="0"/>
                <a:cs typeface="Times New Roman" panose="02020603050405020304" pitchFamily="18" charset="0"/>
              </a:rPr>
              <a:t>itmos densos de música aceleran el corazón aumentando sus pulsaciones. </a:t>
            </a:r>
          </a:p>
          <a:p>
            <a:pPr marL="514350" indent="-514350">
              <a:buFont typeface="Arial" panose="020B0604020202020204" pitchFamily="34" charset="0"/>
              <a:buChar char="•"/>
            </a:pPr>
            <a:endParaRPr lang="es-ES" sz="2800" dirty="0">
              <a:solidFill>
                <a:srgbClr val="000000"/>
              </a:solidFill>
              <a:effectLst/>
              <a:ea typeface="Times New Roman" panose="02020603050405020304" pitchFamily="18" charset="0"/>
              <a:cs typeface="Times New Roman" panose="02020603050405020304" pitchFamily="18" charset="0"/>
            </a:endParaRPr>
          </a:p>
          <a:p>
            <a:pPr marL="514350" indent="-514350">
              <a:buFont typeface="Arial" panose="020B0604020202020204" pitchFamily="34" charset="0"/>
              <a:buChar char="•"/>
            </a:pPr>
            <a:r>
              <a:rPr lang="es-ES" sz="2800" dirty="0">
                <a:solidFill>
                  <a:srgbClr val="000000"/>
                </a:solidFill>
                <a:effectLst/>
                <a:ea typeface="Times New Roman" panose="02020603050405020304" pitchFamily="18" charset="0"/>
                <a:cs typeface="Times New Roman" panose="02020603050405020304" pitchFamily="18" charset="0"/>
              </a:rPr>
              <a:t>Esto equipara nuestras pulsaciones con las de un corredor, produciendo una sensación de euforia y haciendo que nuestro cuerpo libere endorfinas. </a:t>
            </a:r>
          </a:p>
          <a:p>
            <a:pPr marL="514350" indent="-514350">
              <a:buFont typeface="Arial" panose="020B0604020202020204" pitchFamily="34" charset="0"/>
              <a:buChar char="•"/>
            </a:pPr>
            <a:endParaRPr lang="es-ES" sz="2800" i="0" dirty="0">
              <a:solidFill>
                <a:srgbClr val="000000"/>
              </a:solidFill>
              <a:ea typeface="Times New Roman" panose="02020603050405020304" pitchFamily="18" charset="0"/>
              <a:cs typeface="Times New Roman" panose="02020603050405020304" pitchFamily="18" charset="0"/>
            </a:endParaRPr>
          </a:p>
          <a:p>
            <a:pPr marL="514350" indent="-514350">
              <a:buFont typeface="Arial" panose="020B0604020202020204" pitchFamily="34" charset="0"/>
              <a:buChar char="•"/>
            </a:pPr>
            <a:r>
              <a:rPr lang="es-ES" sz="2800" i="0" dirty="0">
                <a:solidFill>
                  <a:srgbClr val="000000"/>
                </a:solidFill>
                <a:effectLst/>
                <a:ea typeface="Times New Roman" panose="02020603050405020304" pitchFamily="18" charset="0"/>
                <a:cs typeface="Times New Roman" panose="02020603050405020304" pitchFamily="18" charset="0"/>
              </a:rPr>
              <a:t>Este tempo puede estar asociado con la velocidad natural del cuerpo.</a:t>
            </a:r>
            <a:endParaRPr lang="es-ES" sz="2800" dirty="0">
              <a:effectLst/>
              <a:ea typeface="Times New Roman" panose="02020603050405020304" pitchFamily="18" charset="0"/>
              <a:cs typeface="Times New Roman" panose="02020603050405020304" pitchFamily="18" charset="0"/>
            </a:endParaRPr>
          </a:p>
          <a:p>
            <a:endParaRPr lang="es-ES" dirty="0"/>
          </a:p>
        </p:txBody>
      </p:sp>
      <p:pic>
        <p:nvPicPr>
          <p:cNvPr id="4" name="Imagen 3">
            <a:extLst>
              <a:ext uri="{FF2B5EF4-FFF2-40B4-BE49-F238E27FC236}">
                <a16:creationId xmlns:a16="http://schemas.microsoft.com/office/drawing/2014/main" id="{70728D5F-6A1C-40D0-8144-7F6666E29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086" y="468410"/>
            <a:ext cx="3565208" cy="23724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Imagen 5">
            <a:extLst>
              <a:ext uri="{FF2B5EF4-FFF2-40B4-BE49-F238E27FC236}">
                <a16:creationId xmlns:a16="http://schemas.microsoft.com/office/drawing/2014/main" id="{D5901DC7-3CF6-429D-A2B8-2C6EB5DC4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19286">
            <a:off x="7583658" y="4126019"/>
            <a:ext cx="3691599" cy="24208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370398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45ECC00-AA14-4E8C-816A-3CC390901FE7}"/>
              </a:ext>
            </a:extLst>
          </p:cNvPr>
          <p:cNvSpPr txBox="1"/>
          <p:nvPr/>
        </p:nvSpPr>
        <p:spPr>
          <a:xfrm>
            <a:off x="1448972" y="1751428"/>
            <a:ext cx="8700867" cy="400686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lvl="0" indent="-457200">
              <a:lnSpc>
                <a:spcPct val="107000"/>
              </a:lnSpc>
              <a:spcAft>
                <a:spcPts val="800"/>
              </a:spcAft>
              <a:buFont typeface="Arial" panose="020B0604020202020204" pitchFamily="34" charset="0"/>
              <a:buChar char="•"/>
            </a:pPr>
            <a:r>
              <a:rPr lang="es-ES" sz="2800" kern="1800" dirty="0">
                <a:solidFill>
                  <a:srgbClr val="000000"/>
                </a:solidFill>
                <a:effectLst/>
                <a:ea typeface="Times New Roman" panose="02020603050405020304" pitchFamily="18" charset="0"/>
                <a:cs typeface="Calibri" panose="020F0502020204030204" pitchFamily="34" charset="0"/>
              </a:rPr>
              <a:t>Efectos de la música en las pulsaciones cardiacas de personas, </a:t>
            </a:r>
            <a:r>
              <a:rPr lang="es-ES" sz="2800" dirty="0">
                <a:solidFill>
                  <a:srgbClr val="000000"/>
                </a:solidFill>
                <a:effectLst/>
                <a:ea typeface="Times New Roman" panose="02020603050405020304" pitchFamily="18" charset="0"/>
                <a:cs typeface="Calibri" panose="020F0502020204030204" pitchFamily="34" charset="0"/>
              </a:rPr>
              <a:t>María José López </a:t>
            </a:r>
            <a:r>
              <a:rPr lang="es-ES" sz="2800" dirty="0" err="1">
                <a:solidFill>
                  <a:srgbClr val="000000"/>
                </a:solidFill>
                <a:effectLst/>
                <a:ea typeface="Times New Roman" panose="02020603050405020304" pitchFamily="18" charset="0"/>
                <a:cs typeface="Calibri" panose="020F0502020204030204" pitchFamily="34" charset="0"/>
              </a:rPr>
              <a:t>Brene</a:t>
            </a:r>
            <a:r>
              <a:rPr lang="es-ES" sz="2800" dirty="0">
                <a:solidFill>
                  <a:srgbClr val="000000"/>
                </a:solidFill>
                <a:ea typeface="Times New Roman" panose="02020603050405020304" pitchFamily="18" charset="0"/>
                <a:cs typeface="Calibri" panose="020F0502020204030204" pitchFamily="34" charset="0"/>
              </a:rPr>
              <a:t>.</a:t>
            </a:r>
            <a:endParaRPr lang="es-ES" sz="2800" dirty="0">
              <a:solidFill>
                <a:srgbClr val="000000"/>
              </a:solidFill>
              <a:effectLst/>
              <a:ea typeface="Times New Roman" panose="02020603050405020304" pitchFamily="18" charset="0"/>
              <a:cs typeface="Calibri" panose="020F0502020204030204" pitchFamily="34" charset="0"/>
            </a:endParaRPr>
          </a:p>
          <a:p>
            <a:pPr lvl="0">
              <a:lnSpc>
                <a:spcPct val="107000"/>
              </a:lnSpc>
              <a:spcAft>
                <a:spcPts val="800"/>
              </a:spcAft>
            </a:pPr>
            <a:r>
              <a:rPr lang="es-ES" sz="2800" dirty="0">
                <a:solidFill>
                  <a:srgbClr val="000000"/>
                </a:solidFill>
                <a:ea typeface="Times New Roman" panose="02020603050405020304" pitchFamily="18" charset="0"/>
                <a:cs typeface="Calibri" panose="020F0502020204030204" pitchFamily="34" charset="0"/>
              </a:rPr>
              <a:t>          </a:t>
            </a:r>
            <a:r>
              <a:rPr lang="es-ES" sz="2800" dirty="0">
                <a:solidFill>
                  <a:srgbClr val="000000"/>
                </a:solidFill>
                <a:effectLst/>
                <a:ea typeface="Times New Roman" panose="02020603050405020304" pitchFamily="18" charset="0"/>
                <a:cs typeface="Calibri" panose="020F0502020204030204" pitchFamily="34" charset="0"/>
              </a:rPr>
              <a:t>(18 de octubre de 2016)</a:t>
            </a:r>
            <a:endParaRPr lang="es-ES" sz="2800" dirty="0">
              <a:effectLst/>
              <a:ea typeface="Times New Roman" panose="02020603050405020304" pitchFamily="18" charset="0"/>
              <a:cs typeface="Times New Roman" panose="02020603050405020304" pitchFamily="18" charset="0"/>
            </a:endParaRPr>
          </a:p>
          <a:p>
            <a:pPr>
              <a:lnSpc>
                <a:spcPct val="107000"/>
              </a:lnSpc>
              <a:spcAft>
                <a:spcPts val="800"/>
              </a:spcAft>
            </a:pPr>
            <a:endParaRPr lang="es-ES" sz="2800" dirty="0">
              <a:effectLst/>
              <a:ea typeface="Calibri" panose="020F0502020204030204" pitchFamily="34" charset="0"/>
              <a:cs typeface="Times New Roman" panose="02020603050405020304" pitchFamily="18" charset="0"/>
            </a:endParaRPr>
          </a:p>
          <a:p>
            <a:pPr marL="457200" lvl="0" indent="-457200">
              <a:lnSpc>
                <a:spcPct val="107000"/>
              </a:lnSpc>
              <a:spcAft>
                <a:spcPts val="800"/>
              </a:spcAft>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https://rstudio-pubs-static.s3.amazonaws.com/220392_372d9a25c36b475fbcc698c8e2ea14fb.html</a:t>
            </a:r>
            <a:endParaRPr lang="es-ES" sz="2800" dirty="0">
              <a:effectLst/>
              <a:ea typeface="Times New Roman" panose="02020603050405020304" pitchFamily="18" charset="0"/>
              <a:cs typeface="Times New Roman" panose="02020603050405020304" pitchFamily="18" charset="0"/>
            </a:endParaRPr>
          </a:p>
          <a:p>
            <a:endParaRPr lang="es-ES" dirty="0"/>
          </a:p>
        </p:txBody>
      </p:sp>
      <p:sp>
        <p:nvSpPr>
          <p:cNvPr id="3" name="CuadroTexto 2">
            <a:extLst>
              <a:ext uri="{FF2B5EF4-FFF2-40B4-BE49-F238E27FC236}">
                <a16:creationId xmlns:a16="http://schemas.microsoft.com/office/drawing/2014/main" id="{E4AC5FD4-5C8B-40C5-8DE7-1C6C8FC46596}"/>
              </a:ext>
            </a:extLst>
          </p:cNvPr>
          <p:cNvSpPr txBox="1"/>
          <p:nvPr/>
        </p:nvSpPr>
        <p:spPr>
          <a:xfrm>
            <a:off x="745588" y="822960"/>
            <a:ext cx="10107637" cy="707886"/>
          </a:xfrm>
          <a:prstGeom prst="rect">
            <a:avLst/>
          </a:prstGeom>
          <a:noFill/>
        </p:spPr>
        <p:txBody>
          <a:bodyPr wrap="square" rtlCol="0">
            <a:spAutoFit/>
          </a:bodyPr>
          <a:lstStyle/>
          <a:p>
            <a:r>
              <a:rPr lang="es-ES" sz="4000" b="1" u="sng" dirty="0">
                <a:latin typeface="Calibri" panose="020F0502020204030204" pitchFamily="34" charset="0"/>
                <a:cs typeface="Calibri" panose="020F0502020204030204" pitchFamily="34" charset="0"/>
              </a:rPr>
              <a:t>Fuente:</a:t>
            </a:r>
          </a:p>
        </p:txBody>
      </p:sp>
    </p:spTree>
    <p:extLst>
      <p:ext uri="{BB962C8B-B14F-4D97-AF65-F5344CB8AC3E}">
        <p14:creationId xmlns:p14="http://schemas.microsoft.com/office/powerpoint/2010/main" val="2253245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3808884" y="2082395"/>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115-125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2350477" y="967657"/>
            <a:ext cx="749104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Características de nuestra canción:</a:t>
            </a:r>
          </a:p>
        </p:txBody>
      </p:sp>
    </p:spTree>
    <p:extLst>
      <p:ext uri="{BB962C8B-B14F-4D97-AF65-F5344CB8AC3E}">
        <p14:creationId xmlns:p14="http://schemas.microsoft.com/office/powerpoint/2010/main" val="410220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911177-1381-4255-9BF6-A379844637F9}"/>
              </a:ext>
            </a:extLst>
          </p:cNvPr>
          <p:cNvSpPr txBox="1"/>
          <p:nvPr/>
        </p:nvSpPr>
        <p:spPr>
          <a:xfrm>
            <a:off x="1327053" y="2565713"/>
            <a:ext cx="3019864" cy="109651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Mayor</a:t>
            </a:r>
          </a:p>
          <a:p>
            <a:pPr marL="285750" indent="-28575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Menor</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196D92BE-938C-4B41-B7CD-7558F3A0DFD5}"/>
              </a:ext>
            </a:extLst>
          </p:cNvPr>
          <p:cNvSpPr txBox="1"/>
          <p:nvPr/>
        </p:nvSpPr>
        <p:spPr>
          <a:xfrm>
            <a:off x="747932" y="782895"/>
            <a:ext cx="9282333" cy="721736"/>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07000"/>
              </a:lnSpc>
              <a:spcAft>
                <a:spcPts val="800"/>
              </a:spcAft>
            </a:pPr>
            <a:r>
              <a:rPr lang="es-ES" sz="4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3 - ¿Qué tonalidad y modo gustan más?</a:t>
            </a:r>
            <a:endParaRPr lang="es-ES" sz="40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E4EE0095-B4F5-4192-8965-353912F03845}"/>
              </a:ext>
            </a:extLst>
          </p:cNvPr>
          <p:cNvSpPr txBox="1"/>
          <p:nvPr/>
        </p:nvSpPr>
        <p:spPr>
          <a:xfrm>
            <a:off x="774894" y="1765494"/>
            <a:ext cx="9228407" cy="800219"/>
          </a:xfrm>
          <a:prstGeom prst="rect">
            <a:avLst/>
          </a:prstGeom>
          <a:noFill/>
        </p:spPr>
        <p:txBody>
          <a:bodyPr wrap="square" rtlCol="0">
            <a:spAutoFit/>
          </a:bodyPr>
          <a:lstStyle/>
          <a:p>
            <a:r>
              <a:rPr lang="es-ES" sz="2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Existen dos grandes modos dentro de la música:</a:t>
            </a:r>
          </a:p>
          <a:p>
            <a:endParaRPr lang="es-ES" dirty="0"/>
          </a:p>
        </p:txBody>
      </p:sp>
      <p:pic>
        <p:nvPicPr>
          <p:cNvPr id="7" name="Imagen 6">
            <a:extLst>
              <a:ext uri="{FF2B5EF4-FFF2-40B4-BE49-F238E27FC236}">
                <a16:creationId xmlns:a16="http://schemas.microsoft.com/office/drawing/2014/main" id="{D5B900AF-7ED2-49FA-BB48-AAC2A23E0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918" y="2388210"/>
            <a:ext cx="3705225" cy="3629025"/>
          </a:xfrm>
          <a:prstGeom prst="rect">
            <a:avLst/>
          </a:prstGeom>
        </p:spPr>
      </p:pic>
    </p:spTree>
    <p:extLst>
      <p:ext uri="{BB962C8B-B14F-4D97-AF65-F5344CB8AC3E}">
        <p14:creationId xmlns:p14="http://schemas.microsoft.com/office/powerpoint/2010/main" val="3813162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C0D85DE-90A4-4F78-9081-4239799367F3}"/>
              </a:ext>
            </a:extLst>
          </p:cNvPr>
          <p:cNvSpPr txBox="1"/>
          <p:nvPr/>
        </p:nvSpPr>
        <p:spPr>
          <a:xfrm>
            <a:off x="822960" y="820426"/>
            <a:ext cx="3207434" cy="707886"/>
          </a:xfrm>
          <a:prstGeom prst="rect">
            <a:avLst/>
          </a:prstGeom>
          <a:noFill/>
        </p:spPr>
        <p:txBody>
          <a:bodyPr wrap="square" rtlCol="0">
            <a:spAutoFit/>
          </a:bodyPr>
          <a:lstStyle/>
          <a:p>
            <a:r>
              <a:rPr lang="es-ES" sz="4000" b="1" u="sng" dirty="0">
                <a:latin typeface="Calibri" panose="020F0502020204030204" pitchFamily="34" charset="0"/>
                <a:cs typeface="Calibri" panose="020F0502020204030204" pitchFamily="34" charset="0"/>
              </a:rPr>
              <a:t>Modo menor:</a:t>
            </a:r>
          </a:p>
        </p:txBody>
      </p:sp>
      <p:sp>
        <p:nvSpPr>
          <p:cNvPr id="3" name="CuadroTexto 2">
            <a:extLst>
              <a:ext uri="{FF2B5EF4-FFF2-40B4-BE49-F238E27FC236}">
                <a16:creationId xmlns:a16="http://schemas.microsoft.com/office/drawing/2014/main" id="{8D85597E-197C-478F-B95B-008273E3FBC9}"/>
              </a:ext>
            </a:extLst>
          </p:cNvPr>
          <p:cNvSpPr txBox="1"/>
          <p:nvPr/>
        </p:nvSpPr>
        <p:spPr>
          <a:xfrm>
            <a:off x="1146516" y="2770881"/>
            <a:ext cx="3847514" cy="310854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solidFill>
                  <a:srgbClr val="000000"/>
                </a:solidFill>
                <a:ea typeface="Times New Roman" panose="02020603050405020304" pitchFamily="18" charset="0"/>
                <a:cs typeface="Calibri" panose="020F0502020204030204" pitchFamily="34" charset="0"/>
              </a:rPr>
              <a:t>M</a:t>
            </a:r>
            <a:r>
              <a:rPr lang="es-ES" sz="2800" dirty="0">
                <a:solidFill>
                  <a:srgbClr val="000000"/>
                </a:solidFill>
                <a:effectLst/>
                <a:ea typeface="Times New Roman" panose="02020603050405020304" pitchFamily="18" charset="0"/>
                <a:cs typeface="Calibri" panose="020F0502020204030204" pitchFamily="34" charset="0"/>
              </a:rPr>
              <a:t>elancolía</a:t>
            </a:r>
          </a:p>
          <a:p>
            <a:pPr marL="457200" indent="-457200">
              <a:buFont typeface="Arial" panose="020B0604020202020204" pitchFamily="34" charset="0"/>
              <a:buChar char="•"/>
            </a:pPr>
            <a:endParaRPr lang="es-ES" sz="2800" dirty="0">
              <a:solidFill>
                <a:srgbClr val="000000"/>
              </a:solidFill>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cs typeface="Calibri" panose="020F0502020204030204" pitchFamily="34" charset="0"/>
              </a:rPr>
              <a:t>Tristeza</a:t>
            </a:r>
          </a:p>
          <a:p>
            <a:pPr marL="457200" indent="-457200">
              <a:buFont typeface="Arial" panose="020B0604020202020204" pitchFamily="34" charset="0"/>
              <a:buChar char="•"/>
            </a:pPr>
            <a:endParaRPr lang="es-ES" sz="2800" dirty="0">
              <a:solidFill>
                <a:srgbClr val="000000"/>
              </a:solidFill>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cs typeface="Calibri" panose="020F0502020204030204" pitchFamily="34" charset="0"/>
              </a:rPr>
              <a:t>Miedo</a:t>
            </a:r>
          </a:p>
          <a:p>
            <a:pPr marL="457200" indent="-457200">
              <a:buFont typeface="Arial" panose="020B0604020202020204" pitchFamily="34" charset="0"/>
              <a:buChar char="•"/>
            </a:pPr>
            <a:endParaRPr lang="es-ES" sz="2800" dirty="0">
              <a:solidFill>
                <a:srgbClr val="000000"/>
              </a:solidFill>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cs typeface="Calibri" panose="020F0502020204030204" pitchFamily="34" charset="0"/>
              </a:rPr>
              <a:t>Inquietud</a:t>
            </a:r>
            <a:endParaRPr lang="es-ES" sz="2800" dirty="0">
              <a:cs typeface="Calibri" panose="020F0502020204030204" pitchFamily="34" charset="0"/>
            </a:endParaRPr>
          </a:p>
        </p:txBody>
      </p:sp>
      <p:sp>
        <p:nvSpPr>
          <p:cNvPr id="4" name="CuadroTexto 3">
            <a:extLst>
              <a:ext uri="{FF2B5EF4-FFF2-40B4-BE49-F238E27FC236}">
                <a16:creationId xmlns:a16="http://schemas.microsoft.com/office/drawing/2014/main" id="{D73E025F-9FF9-43FE-A619-84753D8ABA4B}"/>
              </a:ext>
            </a:extLst>
          </p:cNvPr>
          <p:cNvSpPr txBox="1"/>
          <p:nvPr/>
        </p:nvSpPr>
        <p:spPr>
          <a:xfrm>
            <a:off x="970671" y="1626786"/>
            <a:ext cx="8046719" cy="954107"/>
          </a:xfrm>
          <a:prstGeom prst="rect">
            <a:avLst/>
          </a:prstGeom>
          <a:noFill/>
        </p:spPr>
        <p:txBody>
          <a:bodyPr wrap="square" rtlCol="0">
            <a:spAutoFit/>
          </a:bodyPr>
          <a:lstStyle/>
          <a:p>
            <a:r>
              <a:rPr lang="es-ES" sz="2800" dirty="0">
                <a:latin typeface="Calibri" panose="020F0502020204030204" pitchFamily="34" charset="0"/>
                <a:cs typeface="Calibri" panose="020F0502020204030204" pitchFamily="34" charset="0"/>
              </a:rPr>
              <a:t>Las escalas menores tienden a evocar los </a:t>
            </a:r>
          </a:p>
          <a:p>
            <a:r>
              <a:rPr lang="es-ES" sz="2800" dirty="0">
                <a:latin typeface="Calibri" panose="020F0502020204030204" pitchFamily="34" charset="0"/>
                <a:cs typeface="Calibri" panose="020F0502020204030204" pitchFamily="34" charset="0"/>
              </a:rPr>
              <a:t>siguientes sentimientos:</a:t>
            </a:r>
          </a:p>
        </p:txBody>
      </p:sp>
      <p:pic>
        <p:nvPicPr>
          <p:cNvPr id="6" name="Imagen 5">
            <a:extLst>
              <a:ext uri="{FF2B5EF4-FFF2-40B4-BE49-F238E27FC236}">
                <a16:creationId xmlns:a16="http://schemas.microsoft.com/office/drawing/2014/main" id="{311335FC-58F8-46A6-A28A-3ECA56DBBBDA}"/>
              </a:ext>
            </a:extLst>
          </p:cNvPr>
          <p:cNvPicPr>
            <a:picLocks noChangeAspect="1"/>
          </p:cNvPicPr>
          <p:nvPr/>
        </p:nvPicPr>
        <p:blipFill rotWithShape="1">
          <a:blip r:embed="rId2">
            <a:extLst>
              <a:ext uri="{28A0092B-C50C-407E-A947-70E740481C1C}">
                <a14:useLocalDpi xmlns:a14="http://schemas.microsoft.com/office/drawing/2010/main" val="0"/>
              </a:ext>
            </a:extLst>
          </a:blip>
          <a:srcRect l="7610" t="7035" r="2283" b="-1327"/>
          <a:stretch/>
        </p:blipFill>
        <p:spPr>
          <a:xfrm>
            <a:off x="8592887" y="384217"/>
            <a:ext cx="2776153" cy="25020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Imagen 7">
            <a:extLst>
              <a:ext uri="{FF2B5EF4-FFF2-40B4-BE49-F238E27FC236}">
                <a16:creationId xmlns:a16="http://schemas.microsoft.com/office/drawing/2014/main" id="{5EB16BD6-726B-4338-AC23-BB5227F8F116}"/>
              </a:ext>
            </a:extLst>
          </p:cNvPr>
          <p:cNvPicPr>
            <a:picLocks noChangeAspect="1"/>
          </p:cNvPicPr>
          <p:nvPr/>
        </p:nvPicPr>
        <p:blipFill rotWithShape="1">
          <a:blip r:embed="rId3">
            <a:extLst>
              <a:ext uri="{28A0092B-C50C-407E-A947-70E740481C1C}">
                <a14:useLocalDpi xmlns:a14="http://schemas.microsoft.com/office/drawing/2010/main" val="0"/>
              </a:ext>
            </a:extLst>
          </a:blip>
          <a:srcRect l="1418" t="2523" r="715" b="695"/>
          <a:stretch/>
        </p:blipFill>
        <p:spPr>
          <a:xfrm rot="1040178">
            <a:off x="6637497" y="3617175"/>
            <a:ext cx="3414987" cy="27955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688934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C0D85DE-90A4-4F78-9081-4239799367F3}"/>
              </a:ext>
            </a:extLst>
          </p:cNvPr>
          <p:cNvSpPr txBox="1"/>
          <p:nvPr/>
        </p:nvSpPr>
        <p:spPr>
          <a:xfrm>
            <a:off x="822960" y="820426"/>
            <a:ext cx="3207434" cy="707886"/>
          </a:xfrm>
          <a:prstGeom prst="rect">
            <a:avLst/>
          </a:prstGeom>
          <a:noFill/>
        </p:spPr>
        <p:txBody>
          <a:bodyPr wrap="square" rtlCol="0">
            <a:spAutoFit/>
          </a:bodyPr>
          <a:lstStyle/>
          <a:p>
            <a:r>
              <a:rPr lang="es-ES" sz="4000" b="1" u="sng" dirty="0">
                <a:latin typeface="Calibri" panose="020F0502020204030204" pitchFamily="34" charset="0"/>
                <a:cs typeface="Calibri" panose="020F0502020204030204" pitchFamily="34" charset="0"/>
              </a:rPr>
              <a:t>Modo mayor:</a:t>
            </a:r>
          </a:p>
        </p:txBody>
      </p:sp>
      <p:sp>
        <p:nvSpPr>
          <p:cNvPr id="3" name="CuadroTexto 2">
            <a:extLst>
              <a:ext uri="{FF2B5EF4-FFF2-40B4-BE49-F238E27FC236}">
                <a16:creationId xmlns:a16="http://schemas.microsoft.com/office/drawing/2014/main" id="{8D85597E-197C-478F-B95B-008273E3FBC9}"/>
              </a:ext>
            </a:extLst>
          </p:cNvPr>
          <p:cNvSpPr txBox="1"/>
          <p:nvPr/>
        </p:nvSpPr>
        <p:spPr>
          <a:xfrm>
            <a:off x="1301261" y="2813084"/>
            <a:ext cx="3847514" cy="310854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solidFill>
                  <a:srgbClr val="000000"/>
                </a:solidFill>
                <a:ea typeface="Times New Roman" panose="02020603050405020304" pitchFamily="18" charset="0"/>
                <a:cs typeface="Calibri" panose="020F0502020204030204" pitchFamily="34" charset="0"/>
              </a:rPr>
              <a:t>Alegría</a:t>
            </a:r>
            <a:endParaRPr lang="es-ES" sz="2800" dirty="0">
              <a:solidFill>
                <a:srgbClr val="000000"/>
              </a:solidFill>
              <a:effectLst/>
              <a:ea typeface="Times New Roman" panose="02020603050405020304" pitchFamily="18" charset="0"/>
              <a:cs typeface="Calibri" panose="020F0502020204030204" pitchFamily="34" charset="0"/>
            </a:endParaRPr>
          </a:p>
          <a:p>
            <a:pPr marL="457200" indent="-457200">
              <a:buFont typeface="Arial" panose="020B0604020202020204" pitchFamily="34" charset="0"/>
              <a:buChar char="•"/>
            </a:pPr>
            <a:endParaRPr lang="es-ES" sz="2800" dirty="0">
              <a:solidFill>
                <a:srgbClr val="000000"/>
              </a:solidFill>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cs typeface="Calibri" panose="020F0502020204030204" pitchFamily="34" charset="0"/>
              </a:rPr>
              <a:t>Felicidad</a:t>
            </a:r>
          </a:p>
          <a:p>
            <a:pPr marL="457200" indent="-457200">
              <a:buFont typeface="Arial" panose="020B0604020202020204" pitchFamily="34" charset="0"/>
              <a:buChar char="•"/>
            </a:pPr>
            <a:endParaRPr lang="es-ES" sz="2800" dirty="0">
              <a:solidFill>
                <a:srgbClr val="000000"/>
              </a:solidFill>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cs typeface="Calibri" panose="020F0502020204030204" pitchFamily="34" charset="0"/>
              </a:rPr>
              <a:t>Euforia</a:t>
            </a:r>
          </a:p>
          <a:p>
            <a:pPr marL="457200" indent="-457200">
              <a:buFont typeface="Arial" panose="020B0604020202020204" pitchFamily="34" charset="0"/>
              <a:buChar char="•"/>
            </a:pPr>
            <a:endParaRPr lang="es-ES" sz="2800" dirty="0">
              <a:solidFill>
                <a:srgbClr val="000000"/>
              </a:solidFill>
              <a:cs typeface="Calibri" panose="020F0502020204030204" pitchFamily="34" charset="0"/>
            </a:endParaRPr>
          </a:p>
          <a:p>
            <a:pPr marL="457200" indent="-457200">
              <a:buFont typeface="Arial" panose="020B0604020202020204" pitchFamily="34" charset="0"/>
              <a:buChar char="•"/>
            </a:pPr>
            <a:r>
              <a:rPr lang="es-ES" sz="2800" dirty="0">
                <a:solidFill>
                  <a:srgbClr val="000000"/>
                </a:solidFill>
                <a:cs typeface="Calibri" panose="020F0502020204030204" pitchFamily="34" charset="0"/>
              </a:rPr>
              <a:t>Ganas de bailar</a:t>
            </a:r>
          </a:p>
        </p:txBody>
      </p:sp>
      <p:sp>
        <p:nvSpPr>
          <p:cNvPr id="4" name="CuadroTexto 3">
            <a:extLst>
              <a:ext uri="{FF2B5EF4-FFF2-40B4-BE49-F238E27FC236}">
                <a16:creationId xmlns:a16="http://schemas.microsoft.com/office/drawing/2014/main" id="{D73E025F-9FF9-43FE-A619-84753D8ABA4B}"/>
              </a:ext>
            </a:extLst>
          </p:cNvPr>
          <p:cNvSpPr txBox="1"/>
          <p:nvPr/>
        </p:nvSpPr>
        <p:spPr>
          <a:xfrm>
            <a:off x="970670" y="1626376"/>
            <a:ext cx="8046719" cy="523220"/>
          </a:xfrm>
          <a:prstGeom prst="rect">
            <a:avLst/>
          </a:prstGeom>
          <a:noFill/>
        </p:spPr>
        <p:txBody>
          <a:bodyPr wrap="square" rtlCol="0">
            <a:spAutoFit/>
          </a:bodyPr>
          <a:lstStyle/>
          <a:p>
            <a:r>
              <a:rPr lang="es-ES" sz="2800" dirty="0">
                <a:latin typeface="Calibri" panose="020F0502020204030204" pitchFamily="34" charset="0"/>
                <a:cs typeface="Calibri" panose="020F0502020204030204" pitchFamily="34" charset="0"/>
              </a:rPr>
              <a:t>Las escalas mayores evocan todo lo contrario:</a:t>
            </a:r>
          </a:p>
        </p:txBody>
      </p:sp>
      <p:pic>
        <p:nvPicPr>
          <p:cNvPr id="7" name="Imagen 6">
            <a:extLst>
              <a:ext uri="{FF2B5EF4-FFF2-40B4-BE49-F238E27FC236}">
                <a16:creationId xmlns:a16="http://schemas.microsoft.com/office/drawing/2014/main" id="{4C0E607F-2356-473F-AC0F-02A983DE9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1608" y="336366"/>
            <a:ext cx="3444460" cy="25800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Imagen 9">
            <a:extLst>
              <a:ext uri="{FF2B5EF4-FFF2-40B4-BE49-F238E27FC236}">
                <a16:creationId xmlns:a16="http://schemas.microsoft.com/office/drawing/2014/main" id="{7B81623B-FF93-488E-8EA8-245009356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883" y="3014450"/>
            <a:ext cx="4743450" cy="3162300"/>
          </a:xfrm>
          <a:prstGeom prst="ellipse">
            <a:avLst/>
          </a:prstGeom>
          <a:ln>
            <a:noFill/>
          </a:ln>
          <a:effectLst>
            <a:softEdge rad="112500"/>
          </a:effectLst>
        </p:spPr>
      </p:pic>
    </p:spTree>
    <p:extLst>
      <p:ext uri="{BB962C8B-B14F-4D97-AF65-F5344CB8AC3E}">
        <p14:creationId xmlns:p14="http://schemas.microsoft.com/office/powerpoint/2010/main" val="3026166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4B9C745-F83E-4740-9AF9-2BDCAE270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996" y="1234549"/>
            <a:ext cx="6320017" cy="43889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uadroTexto 3">
            <a:extLst>
              <a:ext uri="{FF2B5EF4-FFF2-40B4-BE49-F238E27FC236}">
                <a16:creationId xmlns:a16="http://schemas.microsoft.com/office/drawing/2014/main" id="{A0F3F45A-084F-441F-B815-274682CB271E}"/>
              </a:ext>
            </a:extLst>
          </p:cNvPr>
          <p:cNvSpPr txBox="1"/>
          <p:nvPr/>
        </p:nvSpPr>
        <p:spPr>
          <a:xfrm>
            <a:off x="7368833" y="925060"/>
            <a:ext cx="3603968" cy="50078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lvl="0" indent="-285750">
              <a:lnSpc>
                <a:spcPct val="107000"/>
              </a:lnSpc>
              <a:spcAft>
                <a:spcPts val="800"/>
              </a:spcAft>
              <a:buFont typeface="Arial" panose="020B0604020202020204" pitchFamily="34" charset="0"/>
              <a:buChar char="•"/>
            </a:pPr>
            <a:r>
              <a:rPr lang="es-ES" sz="2000" dirty="0">
                <a:solidFill>
                  <a:srgbClr val="000000"/>
                </a:solidFill>
                <a:effectLst/>
                <a:ea typeface="Times New Roman" panose="02020603050405020304" pitchFamily="18" charset="0"/>
                <a:cs typeface="Calibri" panose="020F0502020204030204" pitchFamily="34" charset="0"/>
              </a:rPr>
              <a:t>Vemos que la tonalidad con más media de visitas es D# (Do sostenido) Eb (Mi bemol).</a:t>
            </a:r>
            <a:endParaRPr lang="es-ES" sz="2000" dirty="0">
              <a:effectLst/>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pPr>
            <a:r>
              <a:rPr lang="es-ES" sz="2000" dirty="0">
                <a:solidFill>
                  <a:srgbClr val="000000"/>
                </a:solidFill>
                <a:effectLst/>
                <a:ea typeface="Times New Roman" panose="02020603050405020304" pitchFamily="18" charset="0"/>
                <a:cs typeface="Calibri" panose="020F0502020204030204" pitchFamily="34" charset="0"/>
              </a:rPr>
              <a:t>Podemos observar que hay una diferencia de más de 1 millón de visitas de media con respecto a los otros tonos.</a:t>
            </a:r>
            <a:endParaRPr lang="es-ES" sz="2000" dirty="0">
              <a:effectLst/>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pPr>
            <a:r>
              <a:rPr lang="es-ES" sz="2000" dirty="0">
                <a:solidFill>
                  <a:srgbClr val="000000"/>
                </a:solidFill>
                <a:effectLst/>
                <a:ea typeface="Times New Roman" panose="02020603050405020304" pitchFamily="18" charset="0"/>
                <a:cs typeface="Calibri" panose="020F0502020204030204" pitchFamily="34" charset="0"/>
              </a:rPr>
              <a:t>Más tarde veremos que realmente no es una diferencia muy significativa y que realmente no está correlacionado el tono con el número total de reproducciones.</a:t>
            </a:r>
            <a:endParaRPr lang="es-ES" sz="20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0204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0F3F45A-084F-441F-B815-274682CB271E}"/>
              </a:ext>
            </a:extLst>
          </p:cNvPr>
          <p:cNvSpPr txBox="1"/>
          <p:nvPr/>
        </p:nvSpPr>
        <p:spPr>
          <a:xfrm>
            <a:off x="7643153" y="974297"/>
            <a:ext cx="3603968" cy="106997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lvl="0" indent="-285750">
              <a:lnSpc>
                <a:spcPct val="107000"/>
              </a:lnSpc>
              <a:spcAft>
                <a:spcPts val="800"/>
              </a:spcAft>
              <a:buFont typeface="Arial" panose="020B0604020202020204" pitchFamily="34" charset="0"/>
              <a:buChar char="•"/>
            </a:pPr>
            <a:r>
              <a:rPr lang="es-ES" sz="2000" dirty="0">
                <a:effectLst/>
                <a:ea typeface="Times New Roman" panose="02020603050405020304" pitchFamily="18" charset="0"/>
                <a:cs typeface="Times New Roman" panose="02020603050405020304" pitchFamily="18" charset="0"/>
              </a:rPr>
              <a:t>Tampoco se advierte una relación directa entre la tonalidad y el tempo.</a:t>
            </a:r>
          </a:p>
        </p:txBody>
      </p:sp>
      <p:pic>
        <p:nvPicPr>
          <p:cNvPr id="5" name="Imagen 4">
            <a:extLst>
              <a:ext uri="{FF2B5EF4-FFF2-40B4-BE49-F238E27FC236}">
                <a16:creationId xmlns:a16="http://schemas.microsoft.com/office/drawing/2014/main" id="{AF940AD0-6603-44B1-BE37-10BD40684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157" y="1252025"/>
            <a:ext cx="6617676" cy="44767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45937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0F3F45A-084F-441F-B815-274682CB271E}"/>
              </a:ext>
            </a:extLst>
          </p:cNvPr>
          <p:cNvSpPr txBox="1"/>
          <p:nvPr/>
        </p:nvSpPr>
        <p:spPr>
          <a:xfrm>
            <a:off x="7368833" y="925060"/>
            <a:ext cx="3603968" cy="172861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lvl="0" indent="-285750">
              <a:lnSpc>
                <a:spcPct val="107000"/>
              </a:lnSpc>
              <a:spcAft>
                <a:spcPts val="800"/>
              </a:spcAft>
              <a:buFont typeface="Arial" panose="020B0604020202020204" pitchFamily="34" charset="0"/>
              <a:buChar char="•"/>
            </a:pPr>
            <a:r>
              <a:rPr lang="es-ES" sz="2000" dirty="0">
                <a:solidFill>
                  <a:srgbClr val="000000"/>
                </a:solidFill>
                <a:effectLst/>
                <a:ea typeface="Times New Roman" panose="02020603050405020304" pitchFamily="18" charset="0"/>
                <a:cs typeface="Calibri" panose="020F0502020204030204" pitchFamily="34" charset="0"/>
              </a:rPr>
              <a:t>Observamos que el tono tampoco es un factor que influya en el índice de “</a:t>
            </a:r>
            <a:r>
              <a:rPr lang="es-ES" sz="2000" dirty="0" err="1">
                <a:solidFill>
                  <a:srgbClr val="000000"/>
                </a:solidFill>
                <a:effectLst/>
                <a:ea typeface="Times New Roman" panose="02020603050405020304" pitchFamily="18" charset="0"/>
                <a:cs typeface="Calibri" panose="020F0502020204030204" pitchFamily="34" charset="0"/>
              </a:rPr>
              <a:t>bailabilidad</a:t>
            </a:r>
            <a:r>
              <a:rPr lang="es-ES" sz="2000" dirty="0">
                <a:solidFill>
                  <a:srgbClr val="000000"/>
                </a:solidFill>
                <a:effectLst/>
                <a:ea typeface="Times New Roman" panose="02020603050405020304" pitchFamily="18" charset="0"/>
                <a:cs typeface="Calibri" panose="020F0502020204030204" pitchFamily="34" charset="0"/>
              </a:rPr>
              <a:t>”, al contrario que el tempo.</a:t>
            </a:r>
            <a:endParaRPr lang="es-ES" sz="2000" dirty="0">
              <a:effectLst/>
              <a:ea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AE1AB4B9-4316-4922-8481-34D343CE7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54" y="1067551"/>
            <a:ext cx="6430401" cy="47228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21965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0CA651A-68C5-4389-968F-B16191A8FDE3}"/>
              </a:ext>
            </a:extLst>
          </p:cNvPr>
          <p:cNvSpPr txBox="1"/>
          <p:nvPr/>
        </p:nvSpPr>
        <p:spPr>
          <a:xfrm>
            <a:off x="1512276" y="1804381"/>
            <a:ext cx="4670474" cy="4426276"/>
          </a:xfrm>
          <a:prstGeom prst="rect">
            <a:avLst/>
          </a:prstGeom>
          <a:noFill/>
        </p:spPr>
        <p:txBody>
          <a:bodyPr wrap="square" rtlCol="0">
            <a:spAutoFit/>
          </a:bodyPr>
          <a:lstStyle/>
          <a:p>
            <a:pPr marL="285750" lvl="0" indent="-28575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 se ve relación ninguna entre el tono y las demás características.</a:t>
            </a:r>
          </a:p>
          <a:p>
            <a:pPr marL="285750" lvl="0" indent="-285750">
              <a:lnSpc>
                <a:spcPct val="107000"/>
              </a:lnSpc>
              <a:spcAft>
                <a:spcPts val="800"/>
              </a:spcAft>
              <a:buFont typeface="Arial" panose="020B0604020202020204" pitchFamily="34" charset="0"/>
              <a:buChar char="•"/>
            </a:pPr>
            <a:endPar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285750" lvl="0" indent="-28575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P</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redomina el modo mayor, llegando a quedar totalmente excluido de los top mundiales el modo menor.</a:t>
            </a:r>
            <a:endParaRPr lang="es-E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uadroTexto 2">
            <a:extLst>
              <a:ext uri="{FF2B5EF4-FFF2-40B4-BE49-F238E27FC236}">
                <a16:creationId xmlns:a16="http://schemas.microsoft.com/office/drawing/2014/main" id="{D1E6ECC7-8A4D-41DF-9C7E-7F358068058B}"/>
              </a:ext>
            </a:extLst>
          </p:cNvPr>
          <p:cNvSpPr txBox="1"/>
          <p:nvPr/>
        </p:nvSpPr>
        <p:spPr>
          <a:xfrm>
            <a:off x="872197" y="789121"/>
            <a:ext cx="2644727"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p>
        </p:txBody>
      </p:sp>
      <p:sp>
        <p:nvSpPr>
          <p:cNvPr id="4" name="CuadroTexto 3">
            <a:extLst>
              <a:ext uri="{FF2B5EF4-FFF2-40B4-BE49-F238E27FC236}">
                <a16:creationId xmlns:a16="http://schemas.microsoft.com/office/drawing/2014/main" id="{81E3CCBA-A974-4DB7-B332-F6443AE332C1}"/>
              </a:ext>
            </a:extLst>
          </p:cNvPr>
          <p:cNvSpPr txBox="1"/>
          <p:nvPr/>
        </p:nvSpPr>
        <p:spPr>
          <a:xfrm>
            <a:off x="6281224" y="1804381"/>
            <a:ext cx="4804117" cy="2838021"/>
          </a:xfrm>
          <a:prstGeom prst="rect">
            <a:avLst/>
          </a:prstGeom>
          <a:noFill/>
        </p:spPr>
        <p:txBody>
          <a:bodyPr wrap="square" rtlCol="0">
            <a:spAutoFit/>
          </a:bodyPr>
          <a:lstStyle/>
          <a:p>
            <a:pPr marL="457200" lvl="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Esto puede deberse a lo previamente expuesto. </a:t>
            </a: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El modo mayor evoca sensaciones positivas y por eso es el más elegido por los oyentes.</a:t>
            </a:r>
            <a:endParaRPr lang="es-ES" sz="2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7620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DEBC5C-C9FF-48A1-9568-21E5CC8F5330}"/>
              </a:ext>
            </a:extLst>
          </p:cNvPr>
          <p:cNvSpPr>
            <a:spLocks noGrp="1"/>
          </p:cNvSpPr>
          <p:nvPr>
            <p:ph type="ctrTitle" idx="4294967295"/>
          </p:nvPr>
        </p:nvSpPr>
        <p:spPr>
          <a:xfrm>
            <a:off x="1163660" y="893535"/>
            <a:ext cx="8915400" cy="4049940"/>
          </a:xfrm>
        </p:spPr>
        <p:txBody>
          <a:bodyPr>
            <a:normAutofit/>
          </a:bodyPr>
          <a:lstStyle/>
          <a:p>
            <a:pPr algn="l">
              <a:lnSpc>
                <a:spcPct val="107000"/>
              </a:lnSpc>
              <a:spcAft>
                <a:spcPts val="800"/>
              </a:spcAft>
            </a:pP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Hoy en día vemos que es cada vez más común encontrarse con géneros como el </a:t>
            </a:r>
            <a:r>
              <a:rPr lang="es-ES" sz="28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Reggaeton</a:t>
            </a: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el </a:t>
            </a:r>
            <a:r>
              <a:rPr lang="es-ES" sz="28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Trap</a:t>
            </a: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y la música latina,</a:t>
            </a:r>
            <a:b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br>
            <a:r>
              <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ya sea en discotecas, bares, conciertos o incluso en anuncios publicitarios.</a:t>
            </a:r>
            <a:br>
              <a:rPr lang="es-ES" sz="1800" u="sng" dirty="0">
                <a:latin typeface="Calibri" panose="020F0502020204030204" pitchFamily="34" charset="0"/>
                <a:ea typeface="Calibri" panose="020F0502020204030204" pitchFamily="34" charset="0"/>
                <a:cs typeface="Times New Roman" panose="02020603050405020304" pitchFamily="18" charset="0"/>
              </a:rPr>
            </a:br>
            <a:br>
              <a:rPr lang="es-ES" sz="1800" u="sng" dirty="0">
                <a:latin typeface="Calibri" panose="020F0502020204030204" pitchFamily="34" charset="0"/>
                <a:ea typeface="Times New Roman" panose="02020603050405020304" pitchFamily="18" charset="0"/>
                <a:cs typeface="Calibri" panose="020F0502020204030204" pitchFamily="34" charset="0"/>
              </a:rPr>
            </a:br>
            <a:endParaRPr lang="es-ES" u="sng" dirty="0"/>
          </a:p>
        </p:txBody>
      </p:sp>
      <p:sp>
        <p:nvSpPr>
          <p:cNvPr id="6" name="CuadroTexto 5">
            <a:extLst>
              <a:ext uri="{FF2B5EF4-FFF2-40B4-BE49-F238E27FC236}">
                <a16:creationId xmlns:a16="http://schemas.microsoft.com/office/drawing/2014/main" id="{3BF60829-B355-480E-80A6-A26AEF9390DA}"/>
              </a:ext>
            </a:extLst>
          </p:cNvPr>
          <p:cNvSpPr txBox="1"/>
          <p:nvPr/>
        </p:nvSpPr>
        <p:spPr>
          <a:xfrm>
            <a:off x="6325777" y="2987606"/>
            <a:ext cx="5146426" cy="32316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buFont typeface="Arial" panose="020B0604020202020204" pitchFamily="34" charset="0"/>
              <a:buChar char="•"/>
            </a:pPr>
            <a:r>
              <a:rPr lang="es-E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¿Serán realmente los géneros más populares y escuchados en las plataformas de “</a:t>
            </a:r>
            <a:r>
              <a:rPr lang="es-ES" sz="24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Streaming</a:t>
            </a:r>
            <a:r>
              <a:rPr lang="es-E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más utilizadas?</a:t>
            </a:r>
          </a:p>
          <a:p>
            <a:pPr marL="285750" indent="-285750">
              <a:buFont typeface="Arial" panose="020B0604020202020204" pitchFamily="34" charset="0"/>
              <a:buChar char="•"/>
            </a:pPr>
            <a:endParaRPr lang="es-ES" sz="2400" u="sng"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es-E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¿Cuál es la etiqueta más utilizada en las canciones Top?  </a:t>
            </a:r>
            <a:br>
              <a:rPr lang="es-ES" dirty="0">
                <a:latin typeface="Calibri" panose="020F0502020204030204" pitchFamily="34" charset="0"/>
                <a:ea typeface="Times New Roman" panose="02020603050405020304" pitchFamily="18" charset="0"/>
                <a:cs typeface="Calibri" panose="020F0502020204030204" pitchFamily="34" charset="0"/>
              </a:rPr>
            </a:br>
            <a:br>
              <a:rPr lang="es-ES" dirty="0">
                <a:latin typeface="Calibri" panose="020F0502020204030204" pitchFamily="34" charset="0"/>
                <a:ea typeface="Calibri" panose="020F0502020204030204" pitchFamily="34" charset="0"/>
                <a:cs typeface="Times New Roman" panose="02020603050405020304" pitchFamily="18" charset="0"/>
              </a:rPr>
            </a:br>
            <a:endParaRPr lang="es-ES" dirty="0"/>
          </a:p>
        </p:txBody>
      </p:sp>
      <p:sp>
        <p:nvSpPr>
          <p:cNvPr id="11" name="CuadroTexto 10">
            <a:extLst>
              <a:ext uri="{FF2B5EF4-FFF2-40B4-BE49-F238E27FC236}">
                <a16:creationId xmlns:a16="http://schemas.microsoft.com/office/drawing/2014/main" id="{B8CFEEEE-866A-4B56-A3BB-5E0C9EE2458F}"/>
              </a:ext>
            </a:extLst>
          </p:cNvPr>
          <p:cNvSpPr txBox="1"/>
          <p:nvPr/>
        </p:nvSpPr>
        <p:spPr>
          <a:xfrm>
            <a:off x="647110" y="638740"/>
            <a:ext cx="9158357"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40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1-¿Cuál es el género musical más popular?</a:t>
            </a:r>
            <a:endParaRPr lang="es-ES" sz="4000"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12">
            <a:extLst>
              <a:ext uri="{FF2B5EF4-FFF2-40B4-BE49-F238E27FC236}">
                <a16:creationId xmlns:a16="http://schemas.microsoft.com/office/drawing/2014/main" id="{33A566D6-C295-464D-9920-299C8EEBE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110" y="3583745"/>
            <a:ext cx="4834596" cy="27194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54635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3808884" y="2082395"/>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115-125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¿D#/Eb?</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2350477" y="967657"/>
            <a:ext cx="749104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Características de nuestra canción:</a:t>
            </a:r>
          </a:p>
        </p:txBody>
      </p:sp>
    </p:spTree>
    <p:extLst>
      <p:ext uri="{BB962C8B-B14F-4D97-AF65-F5344CB8AC3E}">
        <p14:creationId xmlns:p14="http://schemas.microsoft.com/office/powerpoint/2010/main" val="2546857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0CA651A-68C5-4389-968F-B16191A8FDE3}"/>
              </a:ext>
            </a:extLst>
          </p:cNvPr>
          <p:cNvSpPr txBox="1"/>
          <p:nvPr/>
        </p:nvSpPr>
        <p:spPr>
          <a:xfrm>
            <a:off x="1127761" y="2134971"/>
            <a:ext cx="3880338" cy="370531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nSpc>
                <a:spcPct val="107000"/>
              </a:lnSpc>
              <a:spcAft>
                <a:spcPts val="800"/>
              </a:spcAft>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Existe la creencia de que las canciones tienen que ser lo más cortas y directas posible para que el oyente no se aburra y quiera volver a escuchar la canción de nuevo.</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D1E6ECC7-8A4D-41DF-9C7E-7F358068058B}"/>
              </a:ext>
            </a:extLst>
          </p:cNvPr>
          <p:cNvSpPr txBox="1"/>
          <p:nvPr/>
        </p:nvSpPr>
        <p:spPr>
          <a:xfrm>
            <a:off x="769619" y="647864"/>
            <a:ext cx="10652761" cy="72173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07000"/>
              </a:lnSpc>
              <a:spcAft>
                <a:spcPts val="800"/>
              </a:spcAft>
            </a:pPr>
            <a:r>
              <a:rPr lang="es-ES" sz="4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4-¿Cuál es la duración perfecta para una canción?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1B7A7BC1-E394-42B9-BA6C-8465E5493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959" y="2311589"/>
            <a:ext cx="4465468" cy="320165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CuadroTexto 3">
            <a:extLst>
              <a:ext uri="{FF2B5EF4-FFF2-40B4-BE49-F238E27FC236}">
                <a16:creationId xmlns:a16="http://schemas.microsoft.com/office/drawing/2014/main" id="{F87B6CBE-2F61-4102-B329-A08360951025}"/>
              </a:ext>
            </a:extLst>
          </p:cNvPr>
          <p:cNvSpPr txBox="1"/>
          <p:nvPr/>
        </p:nvSpPr>
        <p:spPr>
          <a:xfrm>
            <a:off x="752621" y="1347592"/>
            <a:ext cx="10311618" cy="800219"/>
          </a:xfrm>
          <a:prstGeom prst="rect">
            <a:avLst/>
          </a:prstGeom>
          <a:noFill/>
        </p:spPr>
        <p:txBody>
          <a:bodyPr wrap="square" rtlCol="0">
            <a:spAutoFit/>
          </a:bodyPr>
          <a:lstStyle/>
          <a:p>
            <a:r>
              <a:rPr lang="es-ES" sz="28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(¿Tienen más visitas las más cortas?)</a:t>
            </a:r>
            <a:endParaRPr lang="es-ES" sz="2800" i="1" dirty="0">
              <a:effectLst/>
              <a:latin typeface="Calibri" panose="020F0502020204030204" pitchFamily="34" charset="0"/>
              <a:ea typeface="Calibri" panose="020F0502020204030204" pitchFamily="34" charset="0"/>
              <a:cs typeface="Calibri" panose="020F0502020204030204" pitchFamily="34" charset="0"/>
            </a:endParaRPr>
          </a:p>
          <a:p>
            <a:endParaRPr lang="es-ES" dirty="0"/>
          </a:p>
        </p:txBody>
      </p:sp>
    </p:spTree>
    <p:extLst>
      <p:ext uri="{BB962C8B-B14F-4D97-AF65-F5344CB8AC3E}">
        <p14:creationId xmlns:p14="http://schemas.microsoft.com/office/powerpoint/2010/main" val="3091781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0766C20-227B-46A0-83A8-4ADBDCF10CDD}"/>
              </a:ext>
            </a:extLst>
          </p:cNvPr>
          <p:cNvSpPr txBox="1"/>
          <p:nvPr/>
        </p:nvSpPr>
        <p:spPr>
          <a:xfrm>
            <a:off x="6970542" y="1259058"/>
            <a:ext cx="4346916"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2800" dirty="0"/>
              <a:t>Vemos que la mayoría de canciones tienen una duración de 3 minutos de media aprox.</a:t>
            </a:r>
          </a:p>
        </p:txBody>
      </p:sp>
      <p:pic>
        <p:nvPicPr>
          <p:cNvPr id="3" name="Imagen 2">
            <a:extLst>
              <a:ext uri="{FF2B5EF4-FFF2-40B4-BE49-F238E27FC236}">
                <a16:creationId xmlns:a16="http://schemas.microsoft.com/office/drawing/2014/main" id="{E0E94179-F002-4C90-830F-2C0A130CB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932" y="1343767"/>
            <a:ext cx="5999619" cy="4170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51555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D16588A-61EB-4A5B-A8B6-0BB94A74B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92" y="1065046"/>
            <a:ext cx="5844403" cy="4727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uadroTexto 3">
            <a:extLst>
              <a:ext uri="{FF2B5EF4-FFF2-40B4-BE49-F238E27FC236}">
                <a16:creationId xmlns:a16="http://schemas.microsoft.com/office/drawing/2014/main" id="{30766C20-227B-46A0-83A8-4ADBDCF10CDD}"/>
              </a:ext>
            </a:extLst>
          </p:cNvPr>
          <p:cNvSpPr txBox="1"/>
          <p:nvPr/>
        </p:nvSpPr>
        <p:spPr>
          <a:xfrm>
            <a:off x="6970542" y="1259058"/>
            <a:ext cx="4346916" cy="35394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t>La mayor concentración de visitas se sitúa entorno a los 3:30.</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Tanto a la izquierda como a la derecha vemos que el número de visitas tiende a bajar.</a:t>
            </a:r>
          </a:p>
        </p:txBody>
      </p:sp>
    </p:spTree>
    <p:extLst>
      <p:ext uri="{BB962C8B-B14F-4D97-AF65-F5344CB8AC3E}">
        <p14:creationId xmlns:p14="http://schemas.microsoft.com/office/powerpoint/2010/main" val="2175720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0766C20-227B-46A0-83A8-4ADBDCF10CDD}"/>
              </a:ext>
            </a:extLst>
          </p:cNvPr>
          <p:cNvSpPr txBox="1"/>
          <p:nvPr/>
        </p:nvSpPr>
        <p:spPr>
          <a:xfrm>
            <a:off x="6970542" y="1259058"/>
            <a:ext cx="4346916" cy="181588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2800" dirty="0"/>
              <a:t>Las canciones con mayor índice de popularidad tienen una duración comprendida entre los 2 y 4 minutos</a:t>
            </a:r>
          </a:p>
        </p:txBody>
      </p:sp>
      <p:pic>
        <p:nvPicPr>
          <p:cNvPr id="5" name="Imagen 4">
            <a:extLst>
              <a:ext uri="{FF2B5EF4-FFF2-40B4-BE49-F238E27FC236}">
                <a16:creationId xmlns:a16="http://schemas.microsoft.com/office/drawing/2014/main" id="{52DF8357-B4EE-41F4-AB75-C97E9FC0C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1" y="936202"/>
            <a:ext cx="5767754" cy="5098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0574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0766C20-227B-46A0-83A8-4ADBDCF10CDD}"/>
              </a:ext>
            </a:extLst>
          </p:cNvPr>
          <p:cNvSpPr txBox="1"/>
          <p:nvPr/>
        </p:nvSpPr>
        <p:spPr>
          <a:xfrm>
            <a:off x="6970542" y="1259058"/>
            <a:ext cx="4346916"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2800" dirty="0"/>
              <a:t>Las canciones con el paso de los años tienden a acortar su duración.</a:t>
            </a:r>
          </a:p>
        </p:txBody>
      </p:sp>
      <p:pic>
        <p:nvPicPr>
          <p:cNvPr id="5" name="Imagen 4">
            <a:extLst>
              <a:ext uri="{FF2B5EF4-FFF2-40B4-BE49-F238E27FC236}">
                <a16:creationId xmlns:a16="http://schemas.microsoft.com/office/drawing/2014/main" id="{F7285AD9-844F-4754-847A-1C3232115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543" y="1364566"/>
            <a:ext cx="5689596" cy="396491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4004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DEC7CC-FBC0-4CA0-9C54-BB7998A69905}"/>
              </a:ext>
            </a:extLst>
          </p:cNvPr>
          <p:cNvSpPr txBox="1"/>
          <p:nvPr/>
        </p:nvSpPr>
        <p:spPr>
          <a:xfrm>
            <a:off x="1478280" y="1850910"/>
            <a:ext cx="9235440" cy="4057521"/>
          </a:xfrm>
          <a:prstGeom prst="rect">
            <a:avLst/>
          </a:prstGeom>
          <a:noFill/>
        </p:spPr>
        <p:txBody>
          <a:bodyPr wrap="square" rtlCol="0">
            <a:spAutoFit/>
          </a:bodyPr>
          <a:lstStyle/>
          <a:p>
            <a:pPr marL="285750" lvl="0" indent="-285750">
              <a:lnSpc>
                <a:spcPct val="107000"/>
              </a:lnSpc>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Observamos que efectivamente las canciones que duran entre 2:30 y 4:00 minutos tienen un índice de popularidad superior al de las canciones que se encuentra fuera de este rango y un mayor número de visualizaciones</a:t>
            </a:r>
            <a:endParaRPr lang="es-ES" sz="2800" dirty="0">
              <a:latin typeface="Calibri" panose="020F0502020204030204" pitchFamily="34" charset="0"/>
              <a:ea typeface="Times New Roman" panose="02020603050405020304" pitchFamily="18" charset="0"/>
              <a:cs typeface="Times New Roman" panose="02020603050405020304" pitchFamily="18" charset="0"/>
            </a:endParaRPr>
          </a:p>
          <a:p>
            <a:pPr marL="285750" lvl="0" indent="-285750">
              <a:lnSpc>
                <a:spcPct val="107000"/>
              </a:lnSpc>
              <a:buFont typeface="Arial" panose="020B0604020202020204" pitchFamily="34" charset="0"/>
              <a:buChar char="•"/>
            </a:pPr>
            <a:endParaRPr lang="es-ES" sz="2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85750" lvl="0" indent="-285750">
              <a:lnSpc>
                <a:spcPct val="107000"/>
              </a:lnSpc>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su vez podemos ver que la media de duración de las canciones tiende a reducirse con el tiempo, corroborando que cada vez las canciones son más cortas.</a:t>
            </a:r>
            <a:endParaRPr lang="es-ES" sz="2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s-ES" dirty="0"/>
          </a:p>
        </p:txBody>
      </p:sp>
      <p:sp>
        <p:nvSpPr>
          <p:cNvPr id="4" name="CuadroTexto 3">
            <a:extLst>
              <a:ext uri="{FF2B5EF4-FFF2-40B4-BE49-F238E27FC236}">
                <a16:creationId xmlns:a16="http://schemas.microsoft.com/office/drawing/2014/main" id="{CDD1425D-1E80-4186-9CEB-167B131F09CE}"/>
              </a:ext>
            </a:extLst>
          </p:cNvPr>
          <p:cNvSpPr txBox="1"/>
          <p:nvPr/>
        </p:nvSpPr>
        <p:spPr>
          <a:xfrm>
            <a:off x="1026943" y="949569"/>
            <a:ext cx="2623624"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p>
        </p:txBody>
      </p:sp>
    </p:spTree>
    <p:extLst>
      <p:ext uri="{BB962C8B-B14F-4D97-AF65-F5344CB8AC3E}">
        <p14:creationId xmlns:p14="http://schemas.microsoft.com/office/powerpoint/2010/main" val="4009475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3808884" y="2082395"/>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115-125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D#/Eb?</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Mayor</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3:20</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2350477" y="967657"/>
            <a:ext cx="749104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Características de nuestra canción:</a:t>
            </a:r>
          </a:p>
        </p:txBody>
      </p:sp>
    </p:spTree>
    <p:extLst>
      <p:ext uri="{BB962C8B-B14F-4D97-AF65-F5344CB8AC3E}">
        <p14:creationId xmlns:p14="http://schemas.microsoft.com/office/powerpoint/2010/main" val="3808286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7982B25-E384-4AA3-928D-EC49024804FC}"/>
              </a:ext>
            </a:extLst>
          </p:cNvPr>
          <p:cNvSpPr txBox="1"/>
          <p:nvPr/>
        </p:nvSpPr>
        <p:spPr>
          <a:xfrm>
            <a:off x="724487" y="1708377"/>
            <a:ext cx="5662245" cy="397128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285750" indent="-285750">
              <a:lnSpc>
                <a:spcPct val="107000"/>
              </a:lnSpc>
              <a:spcAft>
                <a:spcPts val="800"/>
              </a:spcAft>
              <a:buFont typeface="Arial" panose="020B0604020202020204" pitchFamily="34" charset="0"/>
              <a:buChar char="•"/>
            </a:pPr>
            <a:r>
              <a:rPr lang="es-ES" sz="2800" dirty="0">
                <a:effectLst/>
                <a:ea typeface="Calibri" panose="020F0502020204030204" pitchFamily="34" charset="0"/>
                <a:cs typeface="Times New Roman" panose="02020603050405020304" pitchFamily="18" charset="0"/>
              </a:rPr>
              <a:t>Cuando se comparan dos grabaciones con distinto volumen, se tiende a pensar que aquella más fuerte se escucha mejor.</a:t>
            </a:r>
            <a:endParaRPr lang="es-ES" sz="2800" dirty="0">
              <a:solidFill>
                <a:srgbClr val="000000"/>
              </a:solidFill>
              <a:ea typeface="Calibri" panose="020F0502020204030204" pitchFamily="34" charset="0"/>
              <a:cs typeface="Calibri" panose="020F0502020204030204" pitchFamily="34" charset="0"/>
            </a:endParaRPr>
          </a:p>
          <a:p>
            <a:pPr marL="285750" indent="-285750">
              <a:lnSpc>
                <a:spcPct val="107000"/>
              </a:lnSpc>
              <a:spcAft>
                <a:spcPts val="800"/>
              </a:spcAft>
              <a:buFont typeface="Arial" panose="020B0604020202020204" pitchFamily="34" charset="0"/>
              <a:buChar char="•"/>
            </a:pPr>
            <a:endParaRPr lang="es-ES" sz="2800" dirty="0">
              <a:solidFill>
                <a:srgbClr val="000000"/>
              </a:solidFill>
              <a:effectLst/>
              <a:ea typeface="Times New Roman" panose="02020603050405020304" pitchFamily="18" charset="0"/>
              <a:cs typeface="Calibri" panose="020F0502020204030204" pitchFamily="34" charset="0"/>
            </a:endParaRPr>
          </a:p>
          <a:p>
            <a:pPr marL="285750" indent="-285750">
              <a:lnSpc>
                <a:spcPct val="107000"/>
              </a:lnSpc>
              <a:spcAft>
                <a:spcPts val="800"/>
              </a:spcAft>
              <a:buFont typeface="Arial" panose="020B0604020202020204" pitchFamily="34" charset="0"/>
              <a:buChar char="•"/>
            </a:pPr>
            <a:r>
              <a:rPr lang="es-ES" sz="2800" dirty="0">
                <a:solidFill>
                  <a:srgbClr val="000000"/>
                </a:solidFill>
                <a:effectLst/>
                <a:ea typeface="Times New Roman" panose="02020603050405020304" pitchFamily="18" charset="0"/>
                <a:cs typeface="Calibri" panose="020F0502020204030204" pitchFamily="34" charset="0"/>
              </a:rPr>
              <a:t>Está demostrado que a mayor volumen mejor nos suena una canción y más nos llaman la atención.</a:t>
            </a:r>
            <a:endParaRPr lang="es-ES" sz="2800" dirty="0">
              <a:effectLst/>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C54CB231-3B1E-4A6B-9D90-3C24F83FD7DC}"/>
              </a:ext>
            </a:extLst>
          </p:cNvPr>
          <p:cNvSpPr txBox="1"/>
          <p:nvPr/>
        </p:nvSpPr>
        <p:spPr>
          <a:xfrm>
            <a:off x="724488" y="648856"/>
            <a:ext cx="8299938" cy="72173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nSpc>
                <a:spcPct val="107000"/>
              </a:lnSpc>
              <a:spcAft>
                <a:spcPts val="800"/>
              </a:spcAft>
            </a:pPr>
            <a:r>
              <a:rPr lang="es-ES" sz="4000" b="1" dirty="0">
                <a:effectLst/>
                <a:latin typeface="Calibri" panose="020F0502020204030204" pitchFamily="34" charset="0"/>
                <a:ea typeface="Calibri" panose="020F0502020204030204" pitchFamily="34" charset="0"/>
                <a:cs typeface="Calibri" panose="020F0502020204030204" pitchFamily="34" charset="0"/>
              </a:rPr>
              <a:t>5- ¿Qué importancia tiene el volumen:</a:t>
            </a:r>
            <a:endParaRPr lang="es-E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n 4">
            <a:extLst>
              <a:ext uri="{FF2B5EF4-FFF2-40B4-BE49-F238E27FC236}">
                <a16:creationId xmlns:a16="http://schemas.microsoft.com/office/drawing/2014/main" id="{E3B5022E-FD5D-46BD-AB48-D157E19CC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416" y="1778856"/>
            <a:ext cx="3918438" cy="1881134"/>
          </a:xfrm>
          <a:prstGeom prst="rect">
            <a:avLst/>
          </a:prstGeom>
        </p:spPr>
      </p:pic>
      <p:sp>
        <p:nvSpPr>
          <p:cNvPr id="6" name="CuadroTexto 5">
            <a:extLst>
              <a:ext uri="{FF2B5EF4-FFF2-40B4-BE49-F238E27FC236}">
                <a16:creationId xmlns:a16="http://schemas.microsoft.com/office/drawing/2014/main" id="{D1518DBE-E702-4569-86FF-5815346B25EC}"/>
              </a:ext>
            </a:extLst>
          </p:cNvPr>
          <p:cNvSpPr txBox="1"/>
          <p:nvPr/>
        </p:nvSpPr>
        <p:spPr>
          <a:xfrm>
            <a:off x="6607669" y="1339045"/>
            <a:ext cx="4557933" cy="369332"/>
          </a:xfrm>
          <a:prstGeom prst="rect">
            <a:avLst/>
          </a:prstGeom>
          <a:noFill/>
        </p:spPr>
        <p:txBody>
          <a:bodyPr wrap="square" rtlCol="0">
            <a:spAutoFit/>
          </a:bodyPr>
          <a:lstStyle/>
          <a:p>
            <a:r>
              <a:rPr lang="es-ES" b="1" u="sng" dirty="0"/>
              <a:t>Volumen de ”</a:t>
            </a:r>
            <a:r>
              <a:rPr lang="es-ES" b="1" u="sng" dirty="0" err="1"/>
              <a:t>Something</a:t>
            </a:r>
            <a:r>
              <a:rPr lang="es-ES" b="1" u="sng" dirty="0"/>
              <a:t>” de “</a:t>
            </a:r>
            <a:r>
              <a:rPr lang="es-ES" b="1" u="sng" dirty="0" err="1"/>
              <a:t>The</a:t>
            </a:r>
            <a:r>
              <a:rPr lang="es-ES" b="1" u="sng" dirty="0"/>
              <a:t> Beatles”:</a:t>
            </a:r>
          </a:p>
        </p:txBody>
      </p:sp>
      <p:pic>
        <p:nvPicPr>
          <p:cNvPr id="8" name="Imagen 7">
            <a:extLst>
              <a:ext uri="{FF2B5EF4-FFF2-40B4-BE49-F238E27FC236}">
                <a16:creationId xmlns:a16="http://schemas.microsoft.com/office/drawing/2014/main" id="{57274306-4611-40B9-BFBD-3E8D60AB0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43492">
            <a:off x="7519236" y="4293603"/>
            <a:ext cx="4313640" cy="19297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666032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381CDEA-404D-44D3-8127-1D9944549302}"/>
              </a:ext>
            </a:extLst>
          </p:cNvPr>
          <p:cNvSpPr txBox="1"/>
          <p:nvPr/>
        </p:nvSpPr>
        <p:spPr>
          <a:xfrm>
            <a:off x="1622473" y="1579455"/>
            <a:ext cx="8947053" cy="369909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lvl="0" indent="-342900">
              <a:lnSpc>
                <a:spcPct val="107000"/>
              </a:lnSpc>
              <a:buFont typeface="Symbol" panose="05050102010706020507" pitchFamily="18" charset="2"/>
              <a:buChar char=""/>
            </a:pPr>
            <a:r>
              <a:rPr lang="es-ES" sz="2800" dirty="0">
                <a:effectLst/>
                <a:ea typeface="Calibri" panose="020F0502020204030204" pitchFamily="34" charset="0"/>
                <a:cs typeface="Calibri" panose="020F0502020204030204" pitchFamily="34" charset="0"/>
              </a:rPr>
              <a:t>¿Es real esta “guerra de volúmenes”?</a:t>
            </a:r>
          </a:p>
          <a:p>
            <a:pPr marL="342900" lvl="0" indent="-342900">
              <a:lnSpc>
                <a:spcPct val="107000"/>
              </a:lnSpc>
              <a:buFont typeface="Symbol" panose="05050102010706020507" pitchFamily="18" charset="2"/>
              <a:buChar char=""/>
            </a:pPr>
            <a:endParaRPr lang="es-ES" sz="2800" dirty="0">
              <a:effectLst/>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r>
              <a:rPr lang="es-ES" sz="2800" dirty="0">
                <a:effectLst/>
                <a:ea typeface="Calibri" panose="020F0502020204030204" pitchFamily="34" charset="0"/>
                <a:cs typeface="Calibri" panose="020F0502020204030204" pitchFamily="34" charset="0"/>
              </a:rPr>
              <a:t>¿Estarán relacionados los </a:t>
            </a:r>
            <a:r>
              <a:rPr lang="es-ES" sz="2800" dirty="0" err="1">
                <a:effectLst/>
                <a:ea typeface="Calibri" panose="020F0502020204030204" pitchFamily="34" charset="0"/>
                <a:cs typeface="Calibri" panose="020F0502020204030204" pitchFamily="34" charset="0"/>
              </a:rPr>
              <a:t>dBs</a:t>
            </a:r>
            <a:r>
              <a:rPr lang="es-ES" sz="2800" dirty="0">
                <a:effectLst/>
                <a:ea typeface="Calibri" panose="020F0502020204030204" pitchFamily="34" charset="0"/>
                <a:cs typeface="Calibri" panose="020F0502020204030204" pitchFamily="34" charset="0"/>
              </a:rPr>
              <a:t> con la popularidad de las canciones?</a:t>
            </a:r>
          </a:p>
          <a:p>
            <a:pPr marL="342900" lvl="0" indent="-342900">
              <a:lnSpc>
                <a:spcPct val="107000"/>
              </a:lnSpc>
              <a:buFont typeface="Symbol" panose="05050102010706020507" pitchFamily="18" charset="2"/>
              <a:buChar char=""/>
            </a:pPr>
            <a:endParaRPr lang="es-ES" sz="2800" dirty="0">
              <a:effectLst/>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dirty="0">
                <a:effectLst/>
                <a:ea typeface="Calibri" panose="020F0502020204030204" pitchFamily="34" charset="0"/>
                <a:cs typeface="Calibri" panose="020F0502020204030204" pitchFamily="34" charset="0"/>
              </a:rPr>
              <a:t>¿Cuál es la tendencia de los </a:t>
            </a:r>
            <a:r>
              <a:rPr lang="es-ES" sz="2800" dirty="0" err="1">
                <a:effectLst/>
                <a:ea typeface="Calibri" panose="020F0502020204030204" pitchFamily="34" charset="0"/>
                <a:cs typeface="Calibri" panose="020F0502020204030204" pitchFamily="34" charset="0"/>
              </a:rPr>
              <a:t>dBs</a:t>
            </a:r>
            <a:r>
              <a:rPr lang="es-ES" sz="2800" dirty="0">
                <a:effectLst/>
                <a:ea typeface="Calibri" panose="020F0502020204030204" pitchFamily="34" charset="0"/>
                <a:cs typeface="Calibri" panose="020F0502020204030204" pitchFamily="34" charset="0"/>
              </a:rPr>
              <a:t>? ¿Aumentan cada año o por el contrario disminuyen?</a:t>
            </a:r>
          </a:p>
          <a:p>
            <a:endParaRPr lang="es-ES" dirty="0"/>
          </a:p>
        </p:txBody>
      </p:sp>
    </p:spTree>
    <p:extLst>
      <p:ext uri="{BB962C8B-B14F-4D97-AF65-F5344CB8AC3E}">
        <p14:creationId xmlns:p14="http://schemas.microsoft.com/office/powerpoint/2010/main" val="98922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a:extLst>
              <a:ext uri="{FF2B5EF4-FFF2-40B4-BE49-F238E27FC236}">
                <a16:creationId xmlns:a16="http://schemas.microsoft.com/office/drawing/2014/main" id="{A76281C1-6334-4F01-BEA5-0865EAB73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682" y="1151998"/>
            <a:ext cx="7720635" cy="4863492"/>
          </a:xfrm>
          <a:prstGeom prst="rect">
            <a:avLst/>
          </a:prstGeom>
        </p:spPr>
      </p:pic>
    </p:spTree>
    <p:extLst>
      <p:ext uri="{BB962C8B-B14F-4D97-AF65-F5344CB8AC3E}">
        <p14:creationId xmlns:p14="http://schemas.microsoft.com/office/powerpoint/2010/main" val="458507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BC3727-27B9-4E92-AFB8-12F6473EE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343" y="729702"/>
            <a:ext cx="4666343" cy="4742183"/>
          </a:xfrm>
          <a:prstGeom prst="rect">
            <a:avLst/>
          </a:prstGeom>
        </p:spPr>
      </p:pic>
      <p:pic>
        <p:nvPicPr>
          <p:cNvPr id="5" name="Imagen 4">
            <a:extLst>
              <a:ext uri="{FF2B5EF4-FFF2-40B4-BE49-F238E27FC236}">
                <a16:creationId xmlns:a16="http://schemas.microsoft.com/office/drawing/2014/main" id="{2CC3D352-8692-4CD3-AC49-EC7554E18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31" y="3276601"/>
            <a:ext cx="5403169" cy="2942771"/>
          </a:xfrm>
          <a:prstGeom prst="rect">
            <a:avLst/>
          </a:prstGeom>
        </p:spPr>
      </p:pic>
      <p:sp>
        <p:nvSpPr>
          <p:cNvPr id="6" name="CuadroTexto 5">
            <a:extLst>
              <a:ext uri="{FF2B5EF4-FFF2-40B4-BE49-F238E27FC236}">
                <a16:creationId xmlns:a16="http://schemas.microsoft.com/office/drawing/2014/main" id="{341084EF-F0AC-423A-80C7-8C4E4A3CFCD2}"/>
              </a:ext>
            </a:extLst>
          </p:cNvPr>
          <p:cNvSpPr txBox="1"/>
          <p:nvPr/>
        </p:nvSpPr>
        <p:spPr>
          <a:xfrm>
            <a:off x="780144" y="854024"/>
            <a:ext cx="5617028" cy="22467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cs typeface="Calibri" panose="020F0502020204030204" pitchFamily="34" charset="0"/>
              </a:rPr>
              <a:t>La canciones de top están por encima de los -14dBs.</a:t>
            </a:r>
          </a:p>
          <a:p>
            <a:pPr marL="457200" indent="-457200">
              <a:buFont typeface="Arial" panose="020B0604020202020204" pitchFamily="34" charset="0"/>
              <a:buChar char="•"/>
            </a:pPr>
            <a:endParaRPr lang="es-ES" sz="2800" dirty="0">
              <a:cs typeface="Calibri" panose="020F0502020204030204" pitchFamily="34" charset="0"/>
            </a:endParaRPr>
          </a:p>
          <a:p>
            <a:pPr marL="457200" indent="-457200">
              <a:buFont typeface="Arial" panose="020B0604020202020204" pitchFamily="34" charset="0"/>
              <a:buChar char="•"/>
            </a:pPr>
            <a:r>
              <a:rPr lang="es-ES" sz="2800" dirty="0">
                <a:cs typeface="Calibri" panose="020F0502020204030204" pitchFamily="34" charset="0"/>
              </a:rPr>
              <a:t>La canciones más populares suenan más fuete.</a:t>
            </a:r>
          </a:p>
        </p:txBody>
      </p:sp>
    </p:spTree>
    <p:extLst>
      <p:ext uri="{BB962C8B-B14F-4D97-AF65-F5344CB8AC3E}">
        <p14:creationId xmlns:p14="http://schemas.microsoft.com/office/powerpoint/2010/main" val="1973114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AB1490-2AB5-45BB-B87C-493DD0562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732215"/>
            <a:ext cx="4901459" cy="4775956"/>
          </a:xfrm>
          <a:prstGeom prst="rect">
            <a:avLst/>
          </a:prstGeom>
        </p:spPr>
      </p:pic>
      <p:pic>
        <p:nvPicPr>
          <p:cNvPr id="5" name="Imagen 4">
            <a:extLst>
              <a:ext uri="{FF2B5EF4-FFF2-40B4-BE49-F238E27FC236}">
                <a16:creationId xmlns:a16="http://schemas.microsoft.com/office/drawing/2014/main" id="{9C72E1D3-22E4-4A26-A573-D67C8195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16" y="3429000"/>
            <a:ext cx="5789614" cy="2701390"/>
          </a:xfrm>
          <a:prstGeom prst="rect">
            <a:avLst/>
          </a:prstGeom>
        </p:spPr>
      </p:pic>
      <p:sp>
        <p:nvSpPr>
          <p:cNvPr id="6" name="CuadroTexto 5">
            <a:extLst>
              <a:ext uri="{FF2B5EF4-FFF2-40B4-BE49-F238E27FC236}">
                <a16:creationId xmlns:a16="http://schemas.microsoft.com/office/drawing/2014/main" id="{64FC1BD7-02A7-4869-843E-680C4240F50F}"/>
              </a:ext>
            </a:extLst>
          </p:cNvPr>
          <p:cNvSpPr txBox="1"/>
          <p:nvPr/>
        </p:nvSpPr>
        <p:spPr>
          <a:xfrm>
            <a:off x="737341" y="751344"/>
            <a:ext cx="5479142" cy="267765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t>Vemos que la mayoría de canciones del Top están ahora por debajo de los -13dBs.</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Aunque los índices de popularidad se mantienen en </a:t>
            </a:r>
            <a:r>
              <a:rPr lang="es-ES" sz="2800" dirty="0" err="1"/>
              <a:t>dBs</a:t>
            </a:r>
            <a:r>
              <a:rPr lang="es-ES" sz="2800" dirty="0"/>
              <a:t> más altos.</a:t>
            </a:r>
          </a:p>
        </p:txBody>
      </p:sp>
    </p:spTree>
    <p:extLst>
      <p:ext uri="{BB962C8B-B14F-4D97-AF65-F5344CB8AC3E}">
        <p14:creationId xmlns:p14="http://schemas.microsoft.com/office/powerpoint/2010/main" val="2432006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7AFEB2-D980-4556-B313-8E05EB6A7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516" y="903383"/>
            <a:ext cx="4855881" cy="50512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uadroTexto 3">
            <a:extLst>
              <a:ext uri="{FF2B5EF4-FFF2-40B4-BE49-F238E27FC236}">
                <a16:creationId xmlns:a16="http://schemas.microsoft.com/office/drawing/2014/main" id="{B6511518-F74D-4A32-84FD-AA5C26A49BD8}"/>
              </a:ext>
            </a:extLst>
          </p:cNvPr>
          <p:cNvSpPr txBox="1"/>
          <p:nvPr/>
        </p:nvSpPr>
        <p:spPr>
          <a:xfrm>
            <a:off x="6435969" y="956603"/>
            <a:ext cx="4740813" cy="483209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457200" indent="-457200">
              <a:buFont typeface="Arial" panose="020B0604020202020204" pitchFamily="34" charset="0"/>
              <a:buChar char="•"/>
            </a:pPr>
            <a:r>
              <a:rPr lang="es-ES" sz="2800" dirty="0"/>
              <a:t>Los </a:t>
            </a:r>
            <a:r>
              <a:rPr lang="es-ES" sz="2800" dirty="0" err="1"/>
              <a:t>dBs</a:t>
            </a:r>
            <a:r>
              <a:rPr lang="es-ES" sz="2800" dirty="0"/>
              <a:t> también parecen estar relacionados con el índice de “</a:t>
            </a:r>
            <a:r>
              <a:rPr lang="es-ES" sz="2800" dirty="0" err="1"/>
              <a:t>bailabilidad</a:t>
            </a:r>
            <a:r>
              <a:rPr lang="es-ES" sz="2800" dirty="0"/>
              <a:t>”.</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A mayor volumen, mayor índice.</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Esto se debe a que la “energía” de una canción está estrechamente relacionada con los </a:t>
            </a:r>
            <a:r>
              <a:rPr lang="es-ES" sz="2800" dirty="0" err="1"/>
              <a:t>dBs</a:t>
            </a:r>
            <a:endParaRPr lang="es-ES" sz="2800" dirty="0"/>
          </a:p>
        </p:txBody>
      </p:sp>
    </p:spTree>
    <p:extLst>
      <p:ext uri="{BB962C8B-B14F-4D97-AF65-F5344CB8AC3E}">
        <p14:creationId xmlns:p14="http://schemas.microsoft.com/office/powerpoint/2010/main" val="1582702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646285B-FD2A-43EF-9F4F-DE30E8684C37}"/>
              </a:ext>
            </a:extLst>
          </p:cNvPr>
          <p:cNvSpPr txBox="1"/>
          <p:nvPr/>
        </p:nvSpPr>
        <p:spPr>
          <a:xfrm>
            <a:off x="1406549" y="2459504"/>
            <a:ext cx="9378902" cy="1938992"/>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s-ES" sz="4000" dirty="0">
              <a:latin typeface="Calibri" panose="020F0502020204030204" pitchFamily="34" charset="0"/>
              <a:cs typeface="Calibri" panose="020F0502020204030204" pitchFamily="34" charset="0"/>
            </a:endParaRPr>
          </a:p>
          <a:p>
            <a:r>
              <a:rPr lang="es-ES" sz="4000" dirty="0">
                <a:latin typeface="+mj-lt"/>
                <a:cs typeface="Calibri" panose="020F0502020204030204" pitchFamily="34" charset="0"/>
              </a:rPr>
              <a:t>¿QUÉ TENDENCIA SIGUEN LOS DBS?</a:t>
            </a:r>
          </a:p>
          <a:p>
            <a:endParaRPr lang="es-ES" sz="4000" dirty="0">
              <a:latin typeface="+mj-lt"/>
              <a:cs typeface="MV Boli" panose="02000500030200090000" pitchFamily="2" charset="0"/>
            </a:endParaRPr>
          </a:p>
        </p:txBody>
      </p:sp>
    </p:spTree>
    <p:extLst>
      <p:ext uri="{BB962C8B-B14F-4D97-AF65-F5344CB8AC3E}">
        <p14:creationId xmlns:p14="http://schemas.microsoft.com/office/powerpoint/2010/main" val="4623143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20DEC8B-42AE-4212-8ECC-D100D1C0A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971" y="799574"/>
            <a:ext cx="7644057" cy="5258851"/>
          </a:xfrm>
          <a:prstGeom prst="rect">
            <a:avLst/>
          </a:prstGeom>
        </p:spPr>
      </p:pic>
    </p:spTree>
    <p:extLst>
      <p:ext uri="{BB962C8B-B14F-4D97-AF65-F5344CB8AC3E}">
        <p14:creationId xmlns:p14="http://schemas.microsoft.com/office/powerpoint/2010/main" val="150453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B766C0-60BA-47F6-BDB2-9F6767A5B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65" y="990905"/>
            <a:ext cx="6653968" cy="4876190"/>
          </a:xfrm>
          <a:prstGeom prst="rect">
            <a:avLst/>
          </a:prstGeom>
        </p:spPr>
      </p:pic>
      <p:sp>
        <p:nvSpPr>
          <p:cNvPr id="4" name="CuadroTexto 3">
            <a:extLst>
              <a:ext uri="{FF2B5EF4-FFF2-40B4-BE49-F238E27FC236}">
                <a16:creationId xmlns:a16="http://schemas.microsoft.com/office/drawing/2014/main" id="{F5A9CF3F-F2B9-445E-A636-537B95236D78}"/>
              </a:ext>
            </a:extLst>
          </p:cNvPr>
          <p:cNvSpPr txBox="1"/>
          <p:nvPr/>
        </p:nvSpPr>
        <p:spPr>
          <a:xfrm>
            <a:off x="7629353" y="674400"/>
            <a:ext cx="3861582" cy="550920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indent="-342900">
              <a:buFont typeface="Arial" panose="020B0604020202020204" pitchFamily="34" charset="0"/>
              <a:buChar char="•"/>
            </a:pPr>
            <a:r>
              <a:rPr lang="es-ES" sz="2200" dirty="0"/>
              <a:t>La principal fuente de consumo de música actualmente son las plataformas de </a:t>
            </a:r>
            <a:r>
              <a:rPr lang="es-ES" sz="2200" dirty="0" err="1"/>
              <a:t>Streaming</a:t>
            </a:r>
            <a:r>
              <a:rPr lang="es-ES" sz="2200" dirty="0"/>
              <a:t>.</a:t>
            </a:r>
          </a:p>
          <a:p>
            <a:pPr marL="342900" indent="-342900">
              <a:buFont typeface="Arial" panose="020B0604020202020204" pitchFamily="34" charset="0"/>
              <a:buChar char="•"/>
            </a:pPr>
            <a:endParaRPr lang="es-ES" sz="2200" dirty="0"/>
          </a:p>
          <a:p>
            <a:pPr marL="342900" indent="-342900">
              <a:buFont typeface="Arial" panose="020B0604020202020204" pitchFamily="34" charset="0"/>
              <a:buChar char="•"/>
            </a:pPr>
            <a:r>
              <a:rPr lang="es-ES" sz="2200" dirty="0"/>
              <a:t>Este decremento paulatino en los </a:t>
            </a:r>
            <a:r>
              <a:rPr lang="es-ES" sz="2200" dirty="0" err="1"/>
              <a:t>dBs</a:t>
            </a:r>
            <a:r>
              <a:rPr lang="es-ES" sz="2200" dirty="0"/>
              <a:t> en la música se debe a que en dichas plataformas se normaliza el volumen.</a:t>
            </a:r>
          </a:p>
          <a:p>
            <a:pPr marL="342900" indent="-342900">
              <a:buFont typeface="Arial" panose="020B0604020202020204" pitchFamily="34" charset="0"/>
              <a:buChar char="•"/>
            </a:pPr>
            <a:endParaRPr lang="es-ES" sz="2200" dirty="0"/>
          </a:p>
          <a:p>
            <a:pPr marL="342900" indent="-342900">
              <a:buFont typeface="Arial" panose="020B0604020202020204" pitchFamily="34" charset="0"/>
              <a:buChar char="•"/>
            </a:pPr>
            <a:r>
              <a:rPr lang="es-ES" sz="2200" dirty="0"/>
              <a:t>Spotify normalizó en 2018 su volumen, estableciendo su límite en -14 </a:t>
            </a:r>
            <a:r>
              <a:rPr lang="es-ES" sz="2200" dirty="0" err="1"/>
              <a:t>dBs</a:t>
            </a:r>
            <a:r>
              <a:rPr lang="es-ES" sz="2200" dirty="0"/>
              <a:t>.</a:t>
            </a:r>
          </a:p>
          <a:p>
            <a:pPr marL="342900" indent="-342900">
              <a:buFont typeface="Arial" panose="020B0604020202020204" pitchFamily="34" charset="0"/>
              <a:buChar char="•"/>
            </a:pPr>
            <a:endParaRPr lang="es-ES" sz="2200" dirty="0"/>
          </a:p>
          <a:p>
            <a:pPr marL="342900" indent="-342900">
              <a:buFont typeface="Arial" panose="020B0604020202020204" pitchFamily="34" charset="0"/>
              <a:buChar char="•"/>
            </a:pPr>
            <a:r>
              <a:rPr lang="es-ES" sz="2200" dirty="0"/>
              <a:t>Por eso vemos ese bajón brusco a partir de ese año.</a:t>
            </a:r>
          </a:p>
        </p:txBody>
      </p:sp>
    </p:spTree>
    <p:extLst>
      <p:ext uri="{BB962C8B-B14F-4D97-AF65-F5344CB8AC3E}">
        <p14:creationId xmlns:p14="http://schemas.microsoft.com/office/powerpoint/2010/main" val="2656659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0829B08-2C71-4059-A418-B614AC8E4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414" y="775324"/>
            <a:ext cx="3589539" cy="11542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Imagen 6">
            <a:extLst>
              <a:ext uri="{FF2B5EF4-FFF2-40B4-BE49-F238E27FC236}">
                <a16:creationId xmlns:a16="http://schemas.microsoft.com/office/drawing/2014/main" id="{E4783477-1D68-49AB-8755-2C11BD1DD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414" y="2173075"/>
            <a:ext cx="3610750" cy="1895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n 8">
            <a:extLst>
              <a:ext uri="{FF2B5EF4-FFF2-40B4-BE49-F238E27FC236}">
                <a16:creationId xmlns:a16="http://schemas.microsoft.com/office/drawing/2014/main" id="{0C5F034D-E063-4A32-A82A-58EBB76FB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6147" y="4068279"/>
            <a:ext cx="3362201" cy="22379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CuadroTexto 9">
            <a:extLst>
              <a:ext uri="{FF2B5EF4-FFF2-40B4-BE49-F238E27FC236}">
                <a16:creationId xmlns:a16="http://schemas.microsoft.com/office/drawing/2014/main" id="{71FF2C51-1D3F-4A44-90B5-CF233CB105AE}"/>
              </a:ext>
            </a:extLst>
          </p:cNvPr>
          <p:cNvSpPr txBox="1"/>
          <p:nvPr/>
        </p:nvSpPr>
        <p:spPr>
          <a:xfrm>
            <a:off x="848453" y="788080"/>
            <a:ext cx="6513342"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2800" dirty="0">
                <a:latin typeface="Calibri" panose="020F0502020204030204" pitchFamily="34" charset="0"/>
                <a:cs typeface="Calibri" panose="020F0502020204030204" pitchFamily="34" charset="0"/>
              </a:rPr>
              <a:t>Seguimos viendo la correlación entre el Volumen y los índices de popularidad y “</a:t>
            </a:r>
            <a:r>
              <a:rPr lang="es-ES" sz="2800" dirty="0" err="1">
                <a:latin typeface="Calibri" panose="020F0502020204030204" pitchFamily="34" charset="0"/>
                <a:cs typeface="Calibri" panose="020F0502020204030204" pitchFamily="34" charset="0"/>
              </a:rPr>
              <a:t>baialbilidad</a:t>
            </a:r>
            <a:r>
              <a:rPr lang="es-ES" sz="2800" dirty="0">
                <a:latin typeface="Calibri" panose="020F0502020204030204" pitchFamily="34" charset="0"/>
                <a:cs typeface="Calibri" panose="020F0502020204030204" pitchFamily="34" charset="0"/>
              </a:rPr>
              <a:t>” por lo siguientes motivos:</a:t>
            </a:r>
          </a:p>
        </p:txBody>
      </p:sp>
      <p:sp>
        <p:nvSpPr>
          <p:cNvPr id="11" name="CuadroTexto 10">
            <a:extLst>
              <a:ext uri="{FF2B5EF4-FFF2-40B4-BE49-F238E27FC236}">
                <a16:creationId xmlns:a16="http://schemas.microsoft.com/office/drawing/2014/main" id="{5DA83141-4534-4812-83E8-92F94B119843}"/>
              </a:ext>
            </a:extLst>
          </p:cNvPr>
          <p:cNvSpPr txBox="1"/>
          <p:nvPr/>
        </p:nvSpPr>
        <p:spPr>
          <a:xfrm>
            <a:off x="1185738" y="2414942"/>
            <a:ext cx="5432771" cy="3785652"/>
          </a:xfrm>
          <a:prstGeom prst="rect">
            <a:avLst/>
          </a:prstGeom>
          <a:noFill/>
        </p:spPr>
        <p:txBody>
          <a:bodyPr wrap="square" rtlCol="0">
            <a:spAutoFit/>
          </a:bodyPr>
          <a:lstStyle/>
          <a:p>
            <a:pPr marL="285750" indent="-285750">
              <a:buFont typeface="Arial" panose="020B0604020202020204" pitchFamily="34" charset="0"/>
              <a:buChar char="•"/>
            </a:pPr>
            <a:r>
              <a:rPr lang="es-ES" sz="2000" dirty="0">
                <a:latin typeface="Calibri" panose="020F0502020204030204" pitchFamily="34" charset="0"/>
                <a:cs typeface="Calibri" panose="020F0502020204030204" pitchFamily="34" charset="0"/>
              </a:rPr>
              <a:t>Cuando compras las canciones, esta limitación de </a:t>
            </a:r>
            <a:r>
              <a:rPr lang="es-ES" sz="2000" dirty="0" err="1">
                <a:latin typeface="Calibri" panose="020F0502020204030204" pitchFamily="34" charset="0"/>
                <a:cs typeface="Calibri" panose="020F0502020204030204" pitchFamily="34" charset="0"/>
              </a:rPr>
              <a:t>dBs</a:t>
            </a:r>
            <a:r>
              <a:rPr lang="es-ES" sz="2000" dirty="0">
                <a:latin typeface="Calibri" panose="020F0502020204030204" pitchFamily="34" charset="0"/>
                <a:cs typeface="Calibri" panose="020F0502020204030204" pitchFamily="34" charset="0"/>
              </a:rPr>
              <a:t> no existe (Compras el “Master” original de la canción, la que salió del estudio)</a:t>
            </a:r>
          </a:p>
          <a:p>
            <a:pPr marL="285750" indent="-285750">
              <a:buFont typeface="Arial" panose="020B0604020202020204" pitchFamily="34" charset="0"/>
              <a:buChar char="•"/>
            </a:pPr>
            <a:endParaRPr lang="es-E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2000" dirty="0">
                <a:latin typeface="Calibri" panose="020F0502020204030204" pitchFamily="34" charset="0"/>
                <a:cs typeface="Calibri" panose="020F0502020204030204" pitchFamily="34" charset="0"/>
              </a:rPr>
              <a:t>Estas versiones suelen ser las que usan los </a:t>
            </a:r>
            <a:r>
              <a:rPr lang="es-ES" sz="2000" dirty="0" err="1">
                <a:latin typeface="Calibri" panose="020F0502020204030204" pitchFamily="34" charset="0"/>
                <a:cs typeface="Calibri" panose="020F0502020204030204" pitchFamily="34" charset="0"/>
              </a:rPr>
              <a:t>Dj’s</a:t>
            </a:r>
            <a:r>
              <a:rPr lang="es-ES" sz="2000" dirty="0">
                <a:latin typeface="Calibri" panose="020F0502020204030204" pitchFamily="34" charset="0"/>
                <a:cs typeface="Calibri" panose="020F0502020204030204" pitchFamily="34" charset="0"/>
              </a:rPr>
              <a:t> y las discotecas, por eso seguimos viendo la correlación.</a:t>
            </a:r>
          </a:p>
          <a:p>
            <a:pPr marL="285750" indent="-285750">
              <a:buFont typeface="Arial" panose="020B0604020202020204" pitchFamily="34" charset="0"/>
              <a:buChar char="•"/>
            </a:pPr>
            <a:endParaRPr lang="es-E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2000" dirty="0">
                <a:latin typeface="Calibri" panose="020F0502020204030204" pitchFamily="34" charset="0"/>
                <a:cs typeface="Calibri" panose="020F0502020204030204" pitchFamily="34" charset="0"/>
              </a:rPr>
              <a:t>Aunque cada vez veremos menos esta correlación a causa de que, tanto </a:t>
            </a:r>
            <a:r>
              <a:rPr lang="es-ES" sz="2000" dirty="0" err="1">
                <a:latin typeface="Calibri" panose="020F0502020204030204" pitchFamily="34" charset="0"/>
                <a:cs typeface="Calibri" panose="020F0502020204030204" pitchFamily="34" charset="0"/>
              </a:rPr>
              <a:t>Dj’s</a:t>
            </a:r>
            <a:r>
              <a:rPr lang="es-ES" sz="2000" dirty="0">
                <a:latin typeface="Calibri" panose="020F0502020204030204" pitchFamily="34" charset="0"/>
                <a:cs typeface="Calibri" panose="020F0502020204030204" pitchFamily="34" charset="0"/>
              </a:rPr>
              <a:t> como discotecas usan las versiones de Spotify por motivos obvios.</a:t>
            </a:r>
          </a:p>
        </p:txBody>
      </p:sp>
    </p:spTree>
    <p:extLst>
      <p:ext uri="{BB962C8B-B14F-4D97-AF65-F5344CB8AC3E}">
        <p14:creationId xmlns:p14="http://schemas.microsoft.com/office/powerpoint/2010/main" val="1471108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FDEC7CC-FBC0-4CA0-9C54-BB7998A69905}"/>
              </a:ext>
            </a:extLst>
          </p:cNvPr>
          <p:cNvSpPr txBox="1"/>
          <p:nvPr/>
        </p:nvSpPr>
        <p:spPr>
          <a:xfrm>
            <a:off x="1478280" y="2160399"/>
            <a:ext cx="9235440" cy="3596497"/>
          </a:xfrm>
          <a:prstGeom prst="rect">
            <a:avLst/>
          </a:prstGeom>
          <a:noFill/>
        </p:spPr>
        <p:txBody>
          <a:bodyPr wrap="square" rtlCol="0">
            <a:spAutoFit/>
          </a:bodyPr>
          <a:lstStyle/>
          <a:p>
            <a:pPr marL="285750" lvl="0" indent="-285750">
              <a:lnSpc>
                <a:spcPct val="107000"/>
              </a:lnSpc>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Los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se están reduciendo a causa de la “estandarización de volumen” que se aplica en las plataformas de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Streaming</a:t>
            </a:r>
            <a:endPar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s-ES" sz="28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lnSpc>
                <a:spcPct val="107000"/>
              </a:lnSpc>
              <a:buFont typeface="Arial" panose="020B0604020202020204" pitchFamily="34" charset="0"/>
              <a:buChar char="•"/>
            </a:pPr>
            <a:r>
              <a:rPr lang="es-ES" sz="2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Media de volumen 2010-19: </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s-ES" sz="2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5.48 </a:t>
            </a:r>
            <a:r>
              <a:rPr lang="es-ES" sz="280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dBs</a:t>
            </a:r>
            <a:endParaRPr lang="es-ES" sz="2800" i="1" dirty="0">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endPar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r>
              <a:rPr lang="es-ES" sz="2800" u="sng" dirty="0">
                <a:effectLst/>
                <a:latin typeface="Calibri" panose="020F0502020204030204" pitchFamily="34" charset="0"/>
                <a:ea typeface="Calibri" panose="020F0502020204030204" pitchFamily="34" charset="0"/>
                <a:cs typeface="Calibri" panose="020F0502020204030204" pitchFamily="34" charset="0"/>
              </a:rPr>
              <a:t>Media de volumen 2020-21: </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s-ES" sz="2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6.34 </a:t>
            </a:r>
            <a:r>
              <a:rPr lang="es-ES" sz="280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dBs</a:t>
            </a:r>
            <a:endParaRPr lang="es-ES" sz="2800" i="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a:lnSpc>
                <a:spcPct val="107000"/>
              </a:lnSpc>
              <a:buFont typeface="Arial" panose="020B0604020202020204" pitchFamily="34" charset="0"/>
              <a:buChar char="•"/>
            </a:pPr>
            <a:endPar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s-ES" dirty="0"/>
          </a:p>
        </p:txBody>
      </p:sp>
      <p:sp>
        <p:nvSpPr>
          <p:cNvPr id="4" name="CuadroTexto 3">
            <a:extLst>
              <a:ext uri="{FF2B5EF4-FFF2-40B4-BE49-F238E27FC236}">
                <a16:creationId xmlns:a16="http://schemas.microsoft.com/office/drawing/2014/main" id="{CDD1425D-1E80-4186-9CEB-167B131F09CE}"/>
              </a:ext>
            </a:extLst>
          </p:cNvPr>
          <p:cNvSpPr txBox="1"/>
          <p:nvPr/>
        </p:nvSpPr>
        <p:spPr>
          <a:xfrm>
            <a:off x="949571" y="942535"/>
            <a:ext cx="2623624"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p>
        </p:txBody>
      </p:sp>
    </p:spTree>
    <p:extLst>
      <p:ext uri="{BB962C8B-B14F-4D97-AF65-F5344CB8AC3E}">
        <p14:creationId xmlns:p14="http://schemas.microsoft.com/office/powerpoint/2010/main" val="565309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3808884" y="2082395"/>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115-125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¿D#/Eb?</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Mayor</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3:20</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-6.34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2350477" y="967657"/>
            <a:ext cx="749104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Características de nuestra canción:</a:t>
            </a:r>
          </a:p>
        </p:txBody>
      </p:sp>
    </p:spTree>
    <p:extLst>
      <p:ext uri="{BB962C8B-B14F-4D97-AF65-F5344CB8AC3E}">
        <p14:creationId xmlns:p14="http://schemas.microsoft.com/office/powerpoint/2010/main" val="2279552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FCDF6EE-CB5A-4CDE-A95D-8EC3A45168BF}"/>
              </a:ext>
            </a:extLst>
          </p:cNvPr>
          <p:cNvSpPr txBox="1"/>
          <p:nvPr/>
        </p:nvSpPr>
        <p:spPr>
          <a:xfrm>
            <a:off x="738555" y="828303"/>
            <a:ext cx="10241279"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40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6-¿En qué plataformas digitales tendrá más visitas mi canción?</a:t>
            </a:r>
            <a:endParaRPr lang="es-ES" sz="4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428CC5BE-5C3D-4523-8D00-73634E6C1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223" y="4556557"/>
            <a:ext cx="2762233" cy="1553756"/>
          </a:xfrm>
          <a:prstGeom prst="rect">
            <a:avLst/>
          </a:prstGeom>
        </p:spPr>
      </p:pic>
      <p:pic>
        <p:nvPicPr>
          <p:cNvPr id="8" name="Imagen 7">
            <a:extLst>
              <a:ext uri="{FF2B5EF4-FFF2-40B4-BE49-F238E27FC236}">
                <a16:creationId xmlns:a16="http://schemas.microsoft.com/office/drawing/2014/main" id="{EDF8BC23-FACD-4CE4-A310-329A6A527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0848" y="3257314"/>
            <a:ext cx="3352981" cy="1553756"/>
          </a:xfrm>
          <a:prstGeom prst="rect">
            <a:avLst/>
          </a:prstGeom>
        </p:spPr>
      </p:pic>
      <p:pic>
        <p:nvPicPr>
          <p:cNvPr id="10" name="Imagen 9">
            <a:extLst>
              <a:ext uri="{FF2B5EF4-FFF2-40B4-BE49-F238E27FC236}">
                <a16:creationId xmlns:a16="http://schemas.microsoft.com/office/drawing/2014/main" id="{BECC496D-D550-4EE2-8AE1-21C791231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938" y="2053883"/>
            <a:ext cx="2870141" cy="1614454"/>
          </a:xfrm>
          <a:prstGeom prst="rect">
            <a:avLst/>
          </a:prstGeom>
        </p:spPr>
      </p:pic>
      <p:sp>
        <p:nvSpPr>
          <p:cNvPr id="11" name="CuadroTexto 10">
            <a:extLst>
              <a:ext uri="{FF2B5EF4-FFF2-40B4-BE49-F238E27FC236}">
                <a16:creationId xmlns:a16="http://schemas.microsoft.com/office/drawing/2014/main" id="{DC883A4C-0008-4EB5-846D-EB95E0D65A35}"/>
              </a:ext>
            </a:extLst>
          </p:cNvPr>
          <p:cNvSpPr txBox="1"/>
          <p:nvPr/>
        </p:nvSpPr>
        <p:spPr>
          <a:xfrm>
            <a:off x="851095" y="2511083"/>
            <a:ext cx="5399652" cy="304621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342900" lvl="0" indent="-342900">
              <a:lnSpc>
                <a:spcPct val="107000"/>
              </a:lnSpc>
              <a:spcAft>
                <a:spcPts val="800"/>
              </a:spcAft>
              <a:buFont typeface="Symbol" panose="05050102010706020507" pitchFamily="18" charset="2"/>
              <a:buChar char=""/>
            </a:pPr>
            <a:r>
              <a:rPr lang="es-E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Primero vamos a comparar el top 10 de Spotify con </a:t>
            </a:r>
            <a:r>
              <a:rPr lang="es-ES"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Soundcloud</a:t>
            </a:r>
            <a:r>
              <a:rPr lang="es-E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y </a:t>
            </a:r>
            <a:r>
              <a:rPr lang="es-ES" sz="2400" u="sng"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Youtube</a:t>
            </a:r>
            <a:r>
              <a:rPr lang="es-E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4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r>
              <a:rPr lang="es-E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s-E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E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Luego vamos a coger el Top histórico de </a:t>
            </a:r>
            <a:r>
              <a:rPr lang="es-ES" sz="24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Soundcloud</a:t>
            </a:r>
            <a:r>
              <a:rPr lang="es-E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y lo vamos a comparar con Spotify, para ver la abrumadora diferencia de visitas entre una y otra.</a:t>
            </a:r>
            <a:endParaRPr lang="es-ES" sz="2400" dirty="0">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4810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95EBB86-CAAF-4F27-8284-72CD91A8B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682" y="952809"/>
            <a:ext cx="7720635" cy="4952381"/>
          </a:xfrm>
          <a:prstGeom prst="rect">
            <a:avLst/>
          </a:prstGeom>
        </p:spPr>
      </p:pic>
    </p:spTree>
    <p:extLst>
      <p:ext uri="{BB962C8B-B14F-4D97-AF65-F5344CB8AC3E}">
        <p14:creationId xmlns:p14="http://schemas.microsoft.com/office/powerpoint/2010/main" val="2696523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4ADA77-9AC3-46BE-9E6B-A5A5748D5864}"/>
              </a:ext>
            </a:extLst>
          </p:cNvPr>
          <p:cNvSpPr txBox="1"/>
          <p:nvPr/>
        </p:nvSpPr>
        <p:spPr>
          <a:xfrm>
            <a:off x="1263862" y="1908120"/>
            <a:ext cx="6481594" cy="4093428"/>
          </a:xfrm>
          <a:prstGeom prst="rect">
            <a:avLst/>
          </a:prstGeom>
          <a:noFill/>
        </p:spPr>
        <p:txBody>
          <a:bodyPr wrap="square" rtlCol="0">
            <a:spAutoFit/>
          </a:bodyPr>
          <a:lstStyle/>
          <a:p>
            <a:r>
              <a:rPr lang="es-ES" sz="2600" i="1" dirty="0">
                <a:effectLst/>
                <a:latin typeface="Calibri" panose="020F0502020204030204" pitchFamily="34" charset="0"/>
                <a:cs typeface="Calibri" panose="020F0502020204030204" pitchFamily="34" charset="0"/>
              </a:rPr>
              <a:t>1-Drivers </a:t>
            </a:r>
            <a:r>
              <a:rPr lang="es-ES" sz="2600" i="1" dirty="0" err="1">
                <a:effectLst/>
                <a:latin typeface="Calibri" panose="020F0502020204030204" pitchFamily="34" charset="0"/>
                <a:cs typeface="Calibri" panose="020F0502020204030204" pitchFamily="34" charset="0"/>
              </a:rPr>
              <a:t>license</a:t>
            </a:r>
            <a:r>
              <a:rPr lang="es-ES" sz="2600" i="1"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a:effectLst/>
                <a:latin typeface="Calibri" panose="020F0502020204030204" pitchFamily="34" charset="0"/>
                <a:cs typeface="Calibri" panose="020F0502020204030204" pitchFamily="34" charset="0"/>
              </a:rPr>
              <a:t>Olivia Rodrigo</a:t>
            </a:r>
            <a:r>
              <a:rPr lang="es-ES" sz="2600" dirty="0">
                <a:effectLst/>
                <a:latin typeface="Calibri" panose="020F0502020204030204" pitchFamily="34" charset="0"/>
                <a:cs typeface="Calibri" panose="020F0502020204030204" pitchFamily="34" charset="0"/>
              </a:rPr>
              <a:t>. </a:t>
            </a:r>
          </a:p>
          <a:p>
            <a:r>
              <a:rPr lang="es-ES" sz="2600" i="1" dirty="0">
                <a:effectLst/>
                <a:latin typeface="Calibri" panose="020F0502020204030204" pitchFamily="34" charset="0"/>
                <a:cs typeface="Calibri" panose="020F0502020204030204" pitchFamily="34" charset="0"/>
              </a:rPr>
              <a:t>2-Montero</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Call</a:t>
            </a:r>
            <a:r>
              <a:rPr lang="es-ES" sz="2600" dirty="0">
                <a:effectLst/>
                <a:latin typeface="Calibri" panose="020F0502020204030204" pitchFamily="34" charset="0"/>
                <a:cs typeface="Calibri" panose="020F0502020204030204" pitchFamily="34" charset="0"/>
              </a:rPr>
              <a:t> me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your</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name</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Lil</a:t>
            </a:r>
            <a:r>
              <a:rPr lang="es-ES" sz="2600" b="1"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Nas</a:t>
            </a:r>
            <a:r>
              <a:rPr lang="es-ES" sz="2600" b="1" dirty="0">
                <a:effectLst/>
                <a:latin typeface="Calibri" panose="020F0502020204030204" pitchFamily="34" charset="0"/>
                <a:cs typeface="Calibri" panose="020F0502020204030204" pitchFamily="34" charset="0"/>
              </a:rPr>
              <a:t> X </a:t>
            </a:r>
          </a:p>
          <a:p>
            <a:r>
              <a:rPr lang="es-ES" sz="2600" i="1" dirty="0">
                <a:effectLst/>
                <a:latin typeface="Calibri" panose="020F0502020204030204" pitchFamily="34" charset="0"/>
                <a:cs typeface="Calibri" panose="020F0502020204030204" pitchFamily="34" charset="0"/>
              </a:rPr>
              <a:t>3-Stay </a:t>
            </a:r>
            <a:r>
              <a:rPr lang="es-ES" sz="2600" dirty="0">
                <a:effectLst/>
                <a:latin typeface="Calibri" panose="020F0502020204030204" pitchFamily="34" charset="0"/>
                <a:cs typeface="Calibri" panose="020F0502020204030204" pitchFamily="34" charset="0"/>
              </a:rPr>
              <a:t>(</a:t>
            </a:r>
            <a:r>
              <a:rPr lang="es-ES" sz="2600" dirty="0" err="1">
                <a:effectLst/>
                <a:latin typeface="Calibri" panose="020F0502020204030204" pitchFamily="34" charset="0"/>
                <a:cs typeface="Calibri" panose="020F0502020204030204" pitchFamily="34" charset="0"/>
              </a:rPr>
              <a:t>with</a:t>
            </a:r>
            <a:r>
              <a:rPr lang="es-ES" sz="2600" dirty="0">
                <a:effectLst/>
                <a:latin typeface="Calibri" panose="020F0502020204030204" pitchFamily="34" charset="0"/>
                <a:cs typeface="Calibri" panose="020F0502020204030204" pitchFamily="34" charset="0"/>
              </a:rPr>
              <a:t> Justin Bieber)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The</a:t>
            </a:r>
            <a:r>
              <a:rPr lang="es-ES" sz="2600" b="1"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kid</a:t>
            </a:r>
            <a:r>
              <a:rPr lang="es-ES" sz="2600" b="1"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Laroi</a:t>
            </a:r>
            <a:r>
              <a:rPr lang="es-ES" sz="2600" dirty="0">
                <a:effectLst/>
                <a:latin typeface="Calibri" panose="020F0502020204030204" pitchFamily="34" charset="0"/>
                <a:cs typeface="Calibri" panose="020F0502020204030204" pitchFamily="34" charset="0"/>
              </a:rPr>
              <a:t>. </a:t>
            </a:r>
          </a:p>
          <a:p>
            <a:r>
              <a:rPr lang="es-ES" sz="2600" i="1" dirty="0">
                <a:effectLst/>
                <a:latin typeface="Calibri" panose="020F0502020204030204" pitchFamily="34" charset="0"/>
                <a:cs typeface="Calibri" panose="020F0502020204030204" pitchFamily="34" charset="0"/>
              </a:rPr>
              <a:t>4-Good 4 u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a:effectLst/>
                <a:latin typeface="Calibri" panose="020F0502020204030204" pitchFamily="34" charset="0"/>
                <a:cs typeface="Calibri" panose="020F0502020204030204" pitchFamily="34" charset="0"/>
              </a:rPr>
              <a:t>Olivia Rodrigo</a:t>
            </a:r>
            <a:r>
              <a:rPr lang="es-ES" sz="2600" dirty="0">
                <a:effectLst/>
                <a:latin typeface="Calibri" panose="020F0502020204030204" pitchFamily="34" charset="0"/>
                <a:cs typeface="Calibri" panose="020F0502020204030204" pitchFamily="34" charset="0"/>
              </a:rPr>
              <a:t>. </a:t>
            </a:r>
          </a:p>
          <a:p>
            <a:r>
              <a:rPr lang="es-ES" sz="2600" i="1" dirty="0">
                <a:effectLst/>
                <a:latin typeface="Calibri" panose="020F0502020204030204" pitchFamily="34" charset="0"/>
                <a:cs typeface="Calibri" panose="020F0502020204030204" pitchFamily="34" charset="0"/>
              </a:rPr>
              <a:t>5-Levitating</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feat</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DaBaby</a:t>
            </a:r>
            <a:r>
              <a:rPr lang="es-ES" sz="2600"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Dua</a:t>
            </a:r>
            <a:r>
              <a:rPr lang="es-ES" sz="2600" b="1" dirty="0">
                <a:effectLst/>
                <a:latin typeface="Calibri" panose="020F0502020204030204" pitchFamily="34" charset="0"/>
                <a:cs typeface="Calibri" panose="020F0502020204030204" pitchFamily="34" charset="0"/>
              </a:rPr>
              <a:t> Lipa </a:t>
            </a:r>
          </a:p>
          <a:p>
            <a:r>
              <a:rPr lang="es-ES" sz="2600" i="1" dirty="0">
                <a:effectLst/>
                <a:latin typeface="Calibri" panose="020F0502020204030204" pitchFamily="34" charset="0"/>
                <a:cs typeface="Calibri" panose="020F0502020204030204" pitchFamily="34" charset="0"/>
              </a:rPr>
              <a:t>6-Peaches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a:effectLst/>
                <a:latin typeface="Calibri" panose="020F0502020204030204" pitchFamily="34" charset="0"/>
                <a:cs typeface="Calibri" panose="020F0502020204030204" pitchFamily="34" charset="0"/>
              </a:rPr>
              <a:t>Justin Bieber. </a:t>
            </a:r>
          </a:p>
          <a:p>
            <a:r>
              <a:rPr lang="es-ES" sz="2600" i="1" dirty="0">
                <a:effectLst/>
                <a:latin typeface="Calibri" panose="020F0502020204030204" pitchFamily="34" charset="0"/>
                <a:cs typeface="Calibri" panose="020F0502020204030204" pitchFamily="34" charset="0"/>
              </a:rPr>
              <a:t>7-Kiss me more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Doja</a:t>
            </a:r>
            <a:r>
              <a:rPr lang="es-ES" sz="2600" b="1" dirty="0">
                <a:effectLst/>
                <a:latin typeface="Calibri" panose="020F0502020204030204" pitchFamily="34" charset="0"/>
                <a:cs typeface="Calibri" panose="020F0502020204030204" pitchFamily="34" charset="0"/>
              </a:rPr>
              <a:t> Cat. </a:t>
            </a:r>
          </a:p>
          <a:p>
            <a:r>
              <a:rPr lang="es-ES" sz="2600" i="1" dirty="0">
                <a:effectLst/>
                <a:latin typeface="Calibri" panose="020F0502020204030204" pitchFamily="34" charset="0"/>
                <a:cs typeface="Calibri" panose="020F0502020204030204" pitchFamily="34" charset="0"/>
              </a:rPr>
              <a:t>8-Blinding </a:t>
            </a:r>
            <a:r>
              <a:rPr lang="es-ES" sz="2600" i="1" dirty="0" err="1">
                <a:effectLst/>
                <a:latin typeface="Calibri" panose="020F0502020204030204" pitchFamily="34" charset="0"/>
                <a:cs typeface="Calibri" panose="020F0502020204030204" pitchFamily="34" charset="0"/>
              </a:rPr>
              <a:t>Lights</a:t>
            </a:r>
            <a:r>
              <a:rPr lang="es-ES" sz="2600" i="1"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The</a:t>
            </a:r>
            <a:r>
              <a:rPr lang="es-ES" sz="2600" b="1"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weeknd</a:t>
            </a:r>
            <a:r>
              <a:rPr lang="es-ES" sz="2600" dirty="0">
                <a:effectLst/>
                <a:latin typeface="Calibri" panose="020F0502020204030204" pitchFamily="34" charset="0"/>
                <a:cs typeface="Calibri" panose="020F0502020204030204" pitchFamily="34" charset="0"/>
              </a:rPr>
              <a:t>. </a:t>
            </a:r>
          </a:p>
          <a:p>
            <a:r>
              <a:rPr lang="es-ES" sz="2600" i="1" dirty="0">
                <a:effectLst/>
                <a:latin typeface="Calibri" panose="020F0502020204030204" pitchFamily="34" charset="0"/>
                <a:cs typeface="Calibri" panose="020F0502020204030204" pitchFamily="34" charset="0"/>
              </a:rPr>
              <a:t>9-Heat </a:t>
            </a:r>
            <a:r>
              <a:rPr lang="es-ES" sz="2600" i="1" dirty="0" err="1">
                <a:effectLst/>
                <a:latin typeface="Calibri" panose="020F0502020204030204" pitchFamily="34" charset="0"/>
                <a:cs typeface="Calibri" panose="020F0502020204030204" pitchFamily="34" charset="0"/>
              </a:rPr>
              <a:t>waves</a:t>
            </a:r>
            <a:r>
              <a:rPr lang="es-ES" sz="2600" i="1" dirty="0">
                <a:effectLst/>
                <a:latin typeface="Calibri" panose="020F0502020204030204" pitchFamily="34" charset="0"/>
                <a:cs typeface="Calibri" panose="020F0502020204030204" pitchFamily="34" charset="0"/>
              </a:rPr>
              <a:t>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Glass</a:t>
            </a:r>
            <a:r>
              <a:rPr lang="es-ES" sz="2600" b="1"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Animals</a:t>
            </a:r>
            <a:r>
              <a:rPr lang="es-ES" sz="2600" dirty="0">
                <a:effectLst/>
                <a:latin typeface="Calibri" panose="020F0502020204030204" pitchFamily="34" charset="0"/>
                <a:cs typeface="Calibri" panose="020F0502020204030204" pitchFamily="34" charset="0"/>
              </a:rPr>
              <a:t>. </a:t>
            </a:r>
          </a:p>
          <a:p>
            <a:r>
              <a:rPr lang="es-ES" sz="2600" i="1" dirty="0">
                <a:effectLst/>
                <a:latin typeface="Calibri" panose="020F0502020204030204" pitchFamily="34" charset="0"/>
                <a:cs typeface="Calibri" panose="020F0502020204030204" pitchFamily="34" charset="0"/>
              </a:rPr>
              <a:t>10-Beggin' </a:t>
            </a:r>
            <a:r>
              <a:rPr lang="es-ES" sz="2600" dirty="0" err="1">
                <a:effectLst/>
                <a:latin typeface="Calibri" panose="020F0502020204030204" pitchFamily="34" charset="0"/>
                <a:cs typeface="Calibri" panose="020F0502020204030204" pitchFamily="34" charset="0"/>
              </a:rPr>
              <a:t>by</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Maneskin</a:t>
            </a:r>
            <a:r>
              <a:rPr lang="es-ES" sz="2600" dirty="0">
                <a:effectLst/>
                <a:latin typeface="Calibri" panose="020F0502020204030204" pitchFamily="34" charset="0"/>
                <a:cs typeface="Calibri" panose="020F0502020204030204" pitchFamily="34" charset="0"/>
              </a:rPr>
              <a:t>. </a:t>
            </a:r>
          </a:p>
        </p:txBody>
      </p:sp>
      <p:sp>
        <p:nvSpPr>
          <p:cNvPr id="4" name="CuadroTexto 3">
            <a:extLst>
              <a:ext uri="{FF2B5EF4-FFF2-40B4-BE49-F238E27FC236}">
                <a16:creationId xmlns:a16="http://schemas.microsoft.com/office/drawing/2014/main" id="{63E2F5BB-CD68-41F4-B40C-F6F5F4F834C1}"/>
              </a:ext>
            </a:extLst>
          </p:cNvPr>
          <p:cNvSpPr txBox="1"/>
          <p:nvPr/>
        </p:nvSpPr>
        <p:spPr>
          <a:xfrm>
            <a:off x="857098" y="856452"/>
            <a:ext cx="4474558" cy="70788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s-ES" sz="4000" b="1" u="sng" dirty="0">
                <a:effectLst/>
                <a:latin typeface="Calibri" panose="020F0502020204030204" pitchFamily="34" charset="0"/>
                <a:cs typeface="Calibri" panose="020F0502020204030204" pitchFamily="34" charset="0"/>
              </a:rPr>
              <a:t>Top 10 Spotify 2021:</a:t>
            </a:r>
          </a:p>
        </p:txBody>
      </p:sp>
      <p:pic>
        <p:nvPicPr>
          <p:cNvPr id="6" name="Imagen 5">
            <a:extLst>
              <a:ext uri="{FF2B5EF4-FFF2-40B4-BE49-F238E27FC236}">
                <a16:creationId xmlns:a16="http://schemas.microsoft.com/office/drawing/2014/main" id="{C0F1E9B0-3CBA-464C-8596-6892C00FB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2" y="461793"/>
            <a:ext cx="3344944" cy="18815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44253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4FF0E60-4690-436A-90A3-0E0C861C4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53" y="882748"/>
            <a:ext cx="7413823" cy="50925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9419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E667F2-EF1C-4330-A308-02544DBA1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428" y="997254"/>
            <a:ext cx="6857143" cy="486349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47062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465B31A-6F5C-4742-AB76-9C0671FF4E8D}"/>
              </a:ext>
            </a:extLst>
          </p:cNvPr>
          <p:cNvSpPr txBox="1"/>
          <p:nvPr/>
        </p:nvSpPr>
        <p:spPr>
          <a:xfrm>
            <a:off x="1309412" y="1926379"/>
            <a:ext cx="5514535" cy="4093428"/>
          </a:xfrm>
          <a:prstGeom prst="rect">
            <a:avLst/>
          </a:prstGeom>
          <a:noFill/>
        </p:spPr>
        <p:txBody>
          <a:bodyPr wrap="square" rtlCol="0">
            <a:spAutoFit/>
          </a:bodyPr>
          <a:lstStyle/>
          <a:p>
            <a:r>
              <a:rPr lang="es-ES" sz="2600" dirty="0">
                <a:effectLst/>
                <a:latin typeface="Calibri" panose="020F0502020204030204" pitchFamily="34" charset="0"/>
                <a:cs typeface="Calibri" panose="020F0502020204030204" pitchFamily="34" charset="0"/>
              </a:rPr>
              <a:t>1 - </a:t>
            </a:r>
            <a:r>
              <a:rPr lang="es-ES" sz="2600" b="1" dirty="0" err="1">
                <a:effectLst/>
                <a:latin typeface="Calibri" panose="020F0502020204030204" pitchFamily="34" charset="0"/>
                <a:cs typeface="Calibri" panose="020F0502020204030204" pitchFamily="34" charset="0"/>
              </a:rPr>
              <a:t>Jimin</a:t>
            </a:r>
            <a:r>
              <a:rPr lang="es-ES" sz="2600"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 </a:t>
            </a:r>
            <a:r>
              <a:rPr lang="es-ES" sz="2600" i="1" dirty="0" err="1">
                <a:effectLst/>
                <a:latin typeface="Calibri" panose="020F0502020204030204" pitchFamily="34" charset="0"/>
                <a:cs typeface="Calibri" panose="020F0502020204030204" pitchFamily="34" charset="0"/>
              </a:rPr>
              <a:t>Promise</a:t>
            </a:r>
            <a:endParaRPr lang="es-ES" sz="2600" i="1" dirty="0">
              <a:effectLst/>
              <a:latin typeface="Calibri" panose="020F0502020204030204" pitchFamily="34" charset="0"/>
              <a:cs typeface="Calibri" panose="020F0502020204030204" pitchFamily="34" charset="0"/>
            </a:endParaRPr>
          </a:p>
          <a:p>
            <a:r>
              <a:rPr lang="es-ES" sz="2600" dirty="0">
                <a:effectLst/>
                <a:latin typeface="Calibri" panose="020F0502020204030204" pitchFamily="34" charset="0"/>
                <a:cs typeface="Calibri" panose="020F0502020204030204" pitchFamily="34" charset="0"/>
              </a:rPr>
              <a:t>2 - </a:t>
            </a:r>
            <a:r>
              <a:rPr lang="es-ES" sz="2600" b="1" dirty="0">
                <a:effectLst/>
                <a:latin typeface="Calibri" panose="020F0502020204030204" pitchFamily="34" charset="0"/>
                <a:cs typeface="Calibri" panose="020F0502020204030204" pitchFamily="34" charset="0"/>
              </a:rPr>
              <a:t>XXXTENTACION</a:t>
            </a:r>
            <a:r>
              <a:rPr lang="es-ES" sz="2600" dirty="0">
                <a:effectLst/>
                <a:latin typeface="Calibri" panose="020F0502020204030204" pitchFamily="34" charset="0"/>
                <a:cs typeface="Calibri" panose="020F0502020204030204" pitchFamily="34" charset="0"/>
              </a:rPr>
              <a:t> - </a:t>
            </a:r>
            <a:r>
              <a:rPr lang="es-ES" sz="2600" i="1" dirty="0" err="1">
                <a:effectLst/>
                <a:latin typeface="Calibri" panose="020F0502020204030204" pitchFamily="34" charset="0"/>
                <a:cs typeface="Calibri" panose="020F0502020204030204" pitchFamily="34" charset="0"/>
              </a:rPr>
              <a:t>Fuck</a:t>
            </a:r>
            <a:r>
              <a:rPr lang="es-ES" sz="2600" i="1" dirty="0">
                <a:effectLst/>
                <a:latin typeface="Calibri" panose="020F0502020204030204" pitchFamily="34" charset="0"/>
                <a:cs typeface="Calibri" panose="020F0502020204030204" pitchFamily="34" charset="0"/>
              </a:rPr>
              <a:t> Love</a:t>
            </a:r>
          </a:p>
          <a:p>
            <a:r>
              <a:rPr lang="es-ES" sz="2600" dirty="0">
                <a:effectLst/>
                <a:latin typeface="Calibri" panose="020F0502020204030204" pitchFamily="34" charset="0"/>
                <a:cs typeface="Calibri" panose="020F0502020204030204" pitchFamily="34" charset="0"/>
              </a:rPr>
              <a:t>3</a:t>
            </a:r>
            <a:r>
              <a:rPr lang="es-ES" sz="2600" b="1" dirty="0">
                <a:effectLst/>
                <a:latin typeface="Calibri" panose="020F0502020204030204" pitchFamily="34" charset="0"/>
                <a:cs typeface="Calibri" panose="020F0502020204030204" pitchFamily="34" charset="0"/>
              </a:rPr>
              <a:t> </a:t>
            </a:r>
            <a:r>
              <a:rPr lang="es-ES" sz="2600" dirty="0">
                <a:effectLst/>
                <a:latin typeface="Calibri" panose="020F0502020204030204" pitchFamily="34" charset="0"/>
                <a:cs typeface="Calibri" panose="020F0502020204030204" pitchFamily="34" charset="0"/>
              </a:rPr>
              <a:t>- </a:t>
            </a:r>
            <a:r>
              <a:rPr lang="es-ES" sz="2600" b="1" dirty="0" err="1">
                <a:effectLst/>
                <a:latin typeface="Calibri" panose="020F0502020204030204" pitchFamily="34" charset="0"/>
                <a:cs typeface="Calibri" panose="020F0502020204030204" pitchFamily="34" charset="0"/>
              </a:rPr>
              <a:t>Lil</a:t>
            </a:r>
            <a:r>
              <a:rPr lang="es-ES" sz="2600" b="1" dirty="0">
                <a:effectLst/>
                <a:latin typeface="Calibri" panose="020F0502020204030204" pitchFamily="34" charset="0"/>
                <a:cs typeface="Calibri" panose="020F0502020204030204" pitchFamily="34" charset="0"/>
              </a:rPr>
              <a:t> Uzi </a:t>
            </a:r>
            <a:r>
              <a:rPr lang="es-ES" sz="2600" b="1" dirty="0" err="1">
                <a:effectLst/>
                <a:latin typeface="Calibri" panose="020F0502020204030204" pitchFamily="34" charset="0"/>
                <a:cs typeface="Calibri" panose="020F0502020204030204" pitchFamily="34" charset="0"/>
              </a:rPr>
              <a:t>Vert</a:t>
            </a:r>
            <a:r>
              <a:rPr lang="es-ES" sz="2600" b="1"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 XO TOUR Llif3</a:t>
            </a:r>
          </a:p>
          <a:p>
            <a:r>
              <a:rPr lang="es-ES" sz="2600" dirty="0">
                <a:effectLst/>
                <a:latin typeface="Calibri" panose="020F0502020204030204" pitchFamily="34" charset="0"/>
                <a:cs typeface="Calibri" panose="020F0502020204030204" pitchFamily="34" charset="0"/>
              </a:rPr>
              <a:t>4 - </a:t>
            </a:r>
            <a:r>
              <a:rPr lang="es-ES" sz="2600" b="1" dirty="0">
                <a:effectLst/>
                <a:latin typeface="Calibri" panose="020F0502020204030204" pitchFamily="34" charset="0"/>
                <a:cs typeface="Calibri" panose="020F0502020204030204" pitchFamily="34" charset="0"/>
              </a:rPr>
              <a:t>Juice WRLD </a:t>
            </a:r>
            <a:r>
              <a:rPr lang="es-ES" sz="2600"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Lucid Dreams</a:t>
            </a:r>
          </a:p>
          <a:p>
            <a:r>
              <a:rPr lang="es-ES" sz="2600" dirty="0">
                <a:effectLst/>
                <a:latin typeface="Calibri" panose="020F0502020204030204" pitchFamily="34" charset="0"/>
                <a:cs typeface="Calibri" panose="020F0502020204030204" pitchFamily="34" charset="0"/>
              </a:rPr>
              <a:t>5 - </a:t>
            </a:r>
            <a:r>
              <a:rPr lang="es-ES" sz="2600" b="1" dirty="0" err="1">
                <a:effectLst/>
                <a:latin typeface="Calibri" panose="020F0502020204030204" pitchFamily="34" charset="0"/>
                <a:cs typeface="Calibri" panose="020F0502020204030204" pitchFamily="34" charset="0"/>
              </a:rPr>
              <a:t>Major</a:t>
            </a:r>
            <a:r>
              <a:rPr lang="es-ES" sz="2600" b="1" dirty="0">
                <a:effectLst/>
                <a:latin typeface="Calibri" panose="020F0502020204030204" pitchFamily="34" charset="0"/>
                <a:cs typeface="Calibri" panose="020F0502020204030204" pitchFamily="34" charset="0"/>
              </a:rPr>
              <a:t> Lazer &amp; DJ Snake </a:t>
            </a:r>
            <a:r>
              <a:rPr lang="es-ES" sz="2600"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Lean </a:t>
            </a:r>
            <a:r>
              <a:rPr lang="es-ES" sz="2600" i="1" dirty="0" err="1">
                <a:effectLst/>
                <a:latin typeface="Calibri" panose="020F0502020204030204" pitchFamily="34" charset="0"/>
                <a:cs typeface="Calibri" panose="020F0502020204030204" pitchFamily="34" charset="0"/>
              </a:rPr>
              <a:t>On</a:t>
            </a:r>
            <a:r>
              <a:rPr lang="es-ES" sz="2600" i="1" dirty="0">
                <a:effectLst/>
                <a:latin typeface="Calibri" panose="020F0502020204030204" pitchFamily="34" charset="0"/>
                <a:cs typeface="Calibri" panose="020F0502020204030204" pitchFamily="34" charset="0"/>
              </a:rPr>
              <a:t> </a:t>
            </a:r>
          </a:p>
          <a:p>
            <a:r>
              <a:rPr lang="es-ES" sz="2600" dirty="0">
                <a:effectLst/>
                <a:latin typeface="Calibri" panose="020F0502020204030204" pitchFamily="34" charset="0"/>
                <a:cs typeface="Calibri" panose="020F0502020204030204" pitchFamily="34" charset="0"/>
              </a:rPr>
              <a:t>6 - </a:t>
            </a:r>
            <a:r>
              <a:rPr lang="es-ES" sz="2600" b="1" dirty="0" err="1">
                <a:effectLst/>
                <a:latin typeface="Calibri" panose="020F0502020204030204" pitchFamily="34" charset="0"/>
                <a:cs typeface="Calibri" panose="020F0502020204030204" pitchFamily="34" charset="0"/>
              </a:rPr>
              <a:t>Migos</a:t>
            </a:r>
            <a:r>
              <a:rPr lang="es-ES" sz="2600"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 </a:t>
            </a:r>
            <a:r>
              <a:rPr lang="es-ES" sz="2600" i="1" dirty="0" err="1">
                <a:effectLst/>
                <a:latin typeface="Calibri" panose="020F0502020204030204" pitchFamily="34" charset="0"/>
                <a:cs typeface="Calibri" panose="020F0502020204030204" pitchFamily="34" charset="0"/>
              </a:rPr>
              <a:t>Bad</a:t>
            </a:r>
            <a:r>
              <a:rPr lang="es-ES" sz="2600" i="1" dirty="0">
                <a:effectLst/>
                <a:latin typeface="Calibri" panose="020F0502020204030204" pitchFamily="34" charset="0"/>
                <a:cs typeface="Calibri" panose="020F0502020204030204" pitchFamily="34" charset="0"/>
              </a:rPr>
              <a:t> and </a:t>
            </a:r>
            <a:r>
              <a:rPr lang="es-ES" sz="2600" i="1" dirty="0" err="1">
                <a:effectLst/>
                <a:latin typeface="Calibri" panose="020F0502020204030204" pitchFamily="34" charset="0"/>
                <a:cs typeface="Calibri" panose="020F0502020204030204" pitchFamily="34" charset="0"/>
              </a:rPr>
              <a:t>Boujee</a:t>
            </a:r>
            <a:r>
              <a:rPr lang="es-ES" sz="2600" i="1" dirty="0">
                <a:effectLst/>
                <a:latin typeface="Calibri" panose="020F0502020204030204" pitchFamily="34" charset="0"/>
                <a:cs typeface="Calibri" panose="020F0502020204030204" pitchFamily="34" charset="0"/>
              </a:rPr>
              <a:t> </a:t>
            </a:r>
          </a:p>
          <a:p>
            <a:r>
              <a:rPr lang="es-ES" sz="2600" dirty="0">
                <a:effectLst/>
                <a:latin typeface="Calibri" panose="020F0502020204030204" pitchFamily="34" charset="0"/>
                <a:cs typeface="Calibri" panose="020F0502020204030204" pitchFamily="34" charset="0"/>
              </a:rPr>
              <a:t>7 - </a:t>
            </a:r>
            <a:r>
              <a:rPr lang="es-ES" sz="2600" b="1" dirty="0" err="1">
                <a:effectLst/>
                <a:latin typeface="Calibri" panose="020F0502020204030204" pitchFamily="34" charset="0"/>
                <a:cs typeface="Calibri" panose="020F0502020204030204" pitchFamily="34" charset="0"/>
              </a:rPr>
              <a:t>Desiigner</a:t>
            </a:r>
            <a:r>
              <a:rPr lang="es-ES" sz="2600" dirty="0">
                <a:effectLst/>
                <a:latin typeface="Calibri" panose="020F0502020204030204" pitchFamily="34" charset="0"/>
                <a:cs typeface="Calibri" panose="020F0502020204030204" pitchFamily="34" charset="0"/>
              </a:rPr>
              <a:t> - </a:t>
            </a:r>
            <a:r>
              <a:rPr lang="es-ES" sz="2600" i="1" dirty="0">
                <a:effectLst/>
                <a:latin typeface="Calibri" panose="020F0502020204030204" pitchFamily="34" charset="0"/>
                <a:cs typeface="Calibri" panose="020F0502020204030204" pitchFamily="34" charset="0"/>
              </a:rPr>
              <a:t>Panda</a:t>
            </a:r>
          </a:p>
          <a:p>
            <a:r>
              <a:rPr lang="es-ES" sz="2600" dirty="0">
                <a:effectLst/>
                <a:latin typeface="Calibri" panose="020F0502020204030204" pitchFamily="34" charset="0"/>
                <a:cs typeface="Calibri" panose="020F0502020204030204" pitchFamily="34" charset="0"/>
              </a:rPr>
              <a:t>8 - </a:t>
            </a:r>
            <a:r>
              <a:rPr lang="es-ES" sz="2600" b="1" dirty="0">
                <a:effectLst/>
                <a:latin typeface="Calibri" panose="020F0502020204030204" pitchFamily="34" charset="0"/>
                <a:cs typeface="Calibri" panose="020F0502020204030204" pitchFamily="34" charset="0"/>
              </a:rPr>
              <a:t>V</a:t>
            </a:r>
            <a:r>
              <a:rPr lang="es-ES" sz="2600" dirty="0">
                <a:effectLst/>
                <a:latin typeface="Calibri" panose="020F0502020204030204" pitchFamily="34" charset="0"/>
                <a:cs typeface="Calibri" panose="020F0502020204030204" pitchFamily="34" charset="0"/>
              </a:rPr>
              <a:t> - </a:t>
            </a:r>
            <a:r>
              <a:rPr lang="es-ES" sz="2600" i="1" dirty="0" err="1">
                <a:effectLst/>
                <a:latin typeface="Calibri" panose="020F0502020204030204" pitchFamily="34" charset="0"/>
                <a:cs typeface="Calibri" panose="020F0502020204030204" pitchFamily="34" charset="0"/>
              </a:rPr>
              <a:t>Scenery</a:t>
            </a:r>
            <a:endParaRPr lang="es-ES" sz="2600" i="1" dirty="0">
              <a:effectLst/>
              <a:latin typeface="Calibri" panose="020F0502020204030204" pitchFamily="34" charset="0"/>
              <a:cs typeface="Calibri" panose="020F0502020204030204" pitchFamily="34" charset="0"/>
            </a:endParaRPr>
          </a:p>
          <a:p>
            <a:r>
              <a:rPr lang="es-ES" sz="2600" dirty="0">
                <a:effectLst/>
                <a:latin typeface="Calibri" panose="020F0502020204030204" pitchFamily="34" charset="0"/>
                <a:cs typeface="Calibri" panose="020F0502020204030204" pitchFamily="34" charset="0"/>
              </a:rPr>
              <a:t>9 - </a:t>
            </a:r>
            <a:r>
              <a:rPr lang="es-ES" sz="2600" b="1" dirty="0">
                <a:effectLst/>
                <a:latin typeface="Calibri" panose="020F0502020204030204" pitchFamily="34" charset="0"/>
                <a:cs typeface="Calibri" panose="020F0502020204030204" pitchFamily="34" charset="0"/>
              </a:rPr>
              <a:t>DRAM</a:t>
            </a:r>
            <a:r>
              <a:rPr lang="es-ES" sz="2600"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 Broccoli</a:t>
            </a:r>
          </a:p>
          <a:p>
            <a:r>
              <a:rPr lang="es-ES" sz="2600" dirty="0">
                <a:effectLst/>
                <a:latin typeface="Calibri" panose="020F0502020204030204" pitchFamily="34" charset="0"/>
                <a:cs typeface="Calibri" panose="020F0502020204030204" pitchFamily="34" charset="0"/>
              </a:rPr>
              <a:t>10 -</a:t>
            </a:r>
            <a:r>
              <a:rPr lang="es-ES" sz="2600" b="1" dirty="0">
                <a:effectLst/>
                <a:latin typeface="Calibri" panose="020F0502020204030204" pitchFamily="34" charset="0"/>
                <a:cs typeface="Calibri" panose="020F0502020204030204" pitchFamily="34" charset="0"/>
              </a:rPr>
              <a:t> XXXTENTACION </a:t>
            </a:r>
            <a:r>
              <a:rPr lang="es-ES" sz="2600" dirty="0">
                <a:effectLst/>
                <a:latin typeface="Calibri" panose="020F0502020204030204" pitchFamily="34" charset="0"/>
                <a:cs typeface="Calibri" panose="020F0502020204030204" pitchFamily="34" charset="0"/>
              </a:rPr>
              <a:t>- </a:t>
            </a:r>
            <a:r>
              <a:rPr lang="es-ES" sz="2600" i="1" dirty="0">
                <a:effectLst/>
                <a:latin typeface="Calibri" panose="020F0502020204030204" pitchFamily="34" charset="0"/>
                <a:cs typeface="Calibri" panose="020F0502020204030204" pitchFamily="34" charset="0"/>
              </a:rPr>
              <a:t>Look at Me!</a:t>
            </a:r>
            <a:endParaRPr lang="es-ES" sz="2600" i="1" dirty="0">
              <a:latin typeface="Calibri" panose="020F0502020204030204" pitchFamily="34" charset="0"/>
              <a:cs typeface="Calibri" panose="020F0502020204030204" pitchFamily="34" charset="0"/>
            </a:endParaRPr>
          </a:p>
        </p:txBody>
      </p:sp>
      <p:sp>
        <p:nvSpPr>
          <p:cNvPr id="3" name="CuadroTexto 2">
            <a:extLst>
              <a:ext uri="{FF2B5EF4-FFF2-40B4-BE49-F238E27FC236}">
                <a16:creationId xmlns:a16="http://schemas.microsoft.com/office/drawing/2014/main" id="{D5B51191-974A-4C73-AF57-730AB20E4492}"/>
              </a:ext>
            </a:extLst>
          </p:cNvPr>
          <p:cNvSpPr txBox="1"/>
          <p:nvPr/>
        </p:nvSpPr>
        <p:spPr>
          <a:xfrm>
            <a:off x="753069" y="914959"/>
            <a:ext cx="7745046"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effectLst/>
                <a:latin typeface="Calibri" panose="020F0502020204030204" pitchFamily="34" charset="0"/>
                <a:cs typeface="Calibri" panose="020F0502020204030204" pitchFamily="34" charset="0"/>
              </a:rPr>
              <a:t>Top 10 histórico </a:t>
            </a:r>
            <a:r>
              <a:rPr lang="es-ES" sz="4000" b="1" u="sng" dirty="0" err="1">
                <a:effectLst/>
                <a:latin typeface="Calibri" panose="020F0502020204030204" pitchFamily="34" charset="0"/>
                <a:cs typeface="Calibri" panose="020F0502020204030204" pitchFamily="34" charset="0"/>
              </a:rPr>
              <a:t>Soundcloud</a:t>
            </a:r>
            <a:r>
              <a:rPr lang="es-ES" sz="4000" b="1" u="sng" dirty="0">
                <a:effectLst/>
                <a:latin typeface="Calibri" panose="020F0502020204030204" pitchFamily="34" charset="0"/>
                <a:cs typeface="Calibri" panose="020F0502020204030204" pitchFamily="34" charset="0"/>
              </a:rPr>
              <a:t> (2022):</a:t>
            </a:r>
          </a:p>
        </p:txBody>
      </p:sp>
      <p:pic>
        <p:nvPicPr>
          <p:cNvPr id="5" name="Imagen 4">
            <a:extLst>
              <a:ext uri="{FF2B5EF4-FFF2-40B4-BE49-F238E27FC236}">
                <a16:creationId xmlns:a16="http://schemas.microsoft.com/office/drawing/2014/main" id="{C42BDE5D-4BD8-4A43-AD67-21E0A8A9A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993" y="4072596"/>
            <a:ext cx="3901570" cy="21946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910284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89EB702-0409-4762-BC87-78CADD254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884" y="866922"/>
            <a:ext cx="7459903" cy="5124156"/>
          </a:xfrm>
          <a:prstGeom prst="rect">
            <a:avLst/>
          </a:prstGeom>
        </p:spPr>
      </p:pic>
    </p:spTree>
    <p:extLst>
      <p:ext uri="{BB962C8B-B14F-4D97-AF65-F5344CB8AC3E}">
        <p14:creationId xmlns:p14="http://schemas.microsoft.com/office/powerpoint/2010/main" val="3965267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D17F401-717A-4794-BAF6-6353546BB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238" y="1242566"/>
            <a:ext cx="8609523" cy="4977778"/>
          </a:xfrm>
          <a:prstGeom prst="rect">
            <a:avLst/>
          </a:prstGeom>
        </p:spPr>
      </p:pic>
      <p:sp>
        <p:nvSpPr>
          <p:cNvPr id="4" name="CuadroTexto 3">
            <a:extLst>
              <a:ext uri="{FF2B5EF4-FFF2-40B4-BE49-F238E27FC236}">
                <a16:creationId xmlns:a16="http://schemas.microsoft.com/office/drawing/2014/main" id="{2E1F1360-2FAE-44AA-99F7-AA50C717B2DA}"/>
              </a:ext>
            </a:extLst>
          </p:cNvPr>
          <p:cNvSpPr txBox="1"/>
          <p:nvPr/>
        </p:nvSpPr>
        <p:spPr>
          <a:xfrm>
            <a:off x="3706837" y="842456"/>
            <a:ext cx="424140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2000" b="1" u="sng" dirty="0">
                <a:latin typeface="Calibri" panose="020F0502020204030204" pitchFamily="34" charset="0"/>
                <a:cs typeface="Calibri" panose="020F0502020204030204" pitchFamily="34" charset="0"/>
              </a:rPr>
              <a:t>Top 10 histórico </a:t>
            </a:r>
            <a:r>
              <a:rPr lang="es-ES" sz="2000" b="1" u="sng" dirty="0" err="1">
                <a:latin typeface="Calibri" panose="020F0502020204030204" pitchFamily="34" charset="0"/>
                <a:cs typeface="Calibri" panose="020F0502020204030204" pitchFamily="34" charset="0"/>
              </a:rPr>
              <a:t>Soundcloud</a:t>
            </a:r>
            <a:r>
              <a:rPr lang="es-ES" sz="2000" b="1" u="sng" dirty="0">
                <a:latin typeface="Calibri" panose="020F0502020204030204" pitchFamily="34" charset="0"/>
                <a:cs typeface="Calibri" panose="020F0502020204030204" pitchFamily="34" charset="0"/>
              </a:rPr>
              <a:t> vs Spotify</a:t>
            </a:r>
          </a:p>
        </p:txBody>
      </p:sp>
    </p:spTree>
    <p:extLst>
      <p:ext uri="{BB962C8B-B14F-4D97-AF65-F5344CB8AC3E}">
        <p14:creationId xmlns:p14="http://schemas.microsoft.com/office/powerpoint/2010/main" val="2768342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8FCA9D-8830-4C9E-9E5E-6BDF3E4C734D}"/>
              </a:ext>
            </a:extLst>
          </p:cNvPr>
          <p:cNvSpPr txBox="1"/>
          <p:nvPr/>
        </p:nvSpPr>
        <p:spPr>
          <a:xfrm>
            <a:off x="1336430" y="2011191"/>
            <a:ext cx="9748911" cy="3904274"/>
          </a:xfrm>
          <a:prstGeom prst="rect">
            <a:avLst/>
          </a:prstGeom>
          <a:noFill/>
        </p:spPr>
        <p:txBody>
          <a:bodyPr wrap="square" rtlCol="0">
            <a:spAutoFit/>
          </a:bodyPr>
          <a:lstStyle/>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Podemos concluir diciendo que la plataforma de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streaming</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con más alcance es Spotify seguida de </a:t>
            </a:r>
            <a:r>
              <a:rPr lang="es-ES" sz="2800" u="sng"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Youtube</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 un posterior análisis quiero ver la diferencia de visitas entre las canciones top de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Youtube</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y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Youtube</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Music para poder analizar el impacto que tienen los videoclips en este último análisis.</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3" name="CuadroTexto 2">
            <a:extLst>
              <a:ext uri="{FF2B5EF4-FFF2-40B4-BE49-F238E27FC236}">
                <a16:creationId xmlns:a16="http://schemas.microsoft.com/office/drawing/2014/main" id="{F83BBB8D-99A9-4658-AE19-C08D7EDC659A}"/>
              </a:ext>
            </a:extLst>
          </p:cNvPr>
          <p:cNvSpPr txBox="1"/>
          <p:nvPr/>
        </p:nvSpPr>
        <p:spPr>
          <a:xfrm>
            <a:off x="1026941" y="942535"/>
            <a:ext cx="2658794"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r>
              <a:rPr lang="es-ES" sz="4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89333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C261D-4493-4C9B-989E-856938EA8F70}"/>
              </a:ext>
            </a:extLst>
          </p:cNvPr>
          <p:cNvSpPr txBox="1"/>
          <p:nvPr/>
        </p:nvSpPr>
        <p:spPr>
          <a:xfrm>
            <a:off x="766689" y="886487"/>
            <a:ext cx="9256542" cy="707886"/>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sz="40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7 - Características de nuestra canción TOP:</a:t>
            </a:r>
            <a:endParaRPr lang="es-ES" sz="4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94D5C87E-24AE-4772-804A-AFBE335EE8C0}"/>
              </a:ext>
            </a:extLst>
          </p:cNvPr>
          <p:cNvSpPr txBox="1"/>
          <p:nvPr/>
        </p:nvSpPr>
        <p:spPr>
          <a:xfrm>
            <a:off x="1202787" y="2181621"/>
            <a:ext cx="4002259" cy="338554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Según nuestro análisis, las características más comunes de las canciones que se encuentran en el TOP mundial de Spotify desde 2010 hasta el 2021 son las siguientes:</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pic>
        <p:nvPicPr>
          <p:cNvPr id="5" name="Imagen 4">
            <a:extLst>
              <a:ext uri="{FF2B5EF4-FFF2-40B4-BE49-F238E27FC236}">
                <a16:creationId xmlns:a16="http://schemas.microsoft.com/office/drawing/2014/main" id="{16FE7334-6829-4A97-8F67-53AA21D66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449" y="2520461"/>
            <a:ext cx="1683786" cy="18170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Imagen 6">
            <a:extLst>
              <a:ext uri="{FF2B5EF4-FFF2-40B4-BE49-F238E27FC236}">
                <a16:creationId xmlns:a16="http://schemas.microsoft.com/office/drawing/2014/main" id="{833D916E-70DD-4685-87B8-EE9C07FAC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9908" y="2523222"/>
            <a:ext cx="1780852" cy="18115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n 8">
            <a:extLst>
              <a:ext uri="{FF2B5EF4-FFF2-40B4-BE49-F238E27FC236}">
                <a16:creationId xmlns:a16="http://schemas.microsoft.com/office/drawing/2014/main" id="{DE732286-2715-48F0-AA70-DD73A02473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9434" y="4643238"/>
            <a:ext cx="3775051" cy="18478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259346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3808884" y="2082395"/>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115-125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¿D#/Eb?</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Mayor</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3:20</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-6.34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Spotify</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2350477" y="967657"/>
            <a:ext cx="749104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Características de nuestra canción:</a:t>
            </a:r>
          </a:p>
        </p:txBody>
      </p:sp>
    </p:spTree>
    <p:extLst>
      <p:ext uri="{BB962C8B-B14F-4D97-AF65-F5344CB8AC3E}">
        <p14:creationId xmlns:p14="http://schemas.microsoft.com/office/powerpoint/2010/main" val="147661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9F310E5-6BDF-4584-A7C6-AE76F24E374F}"/>
              </a:ext>
            </a:extLst>
          </p:cNvPr>
          <p:cNvSpPr txBox="1"/>
          <p:nvPr/>
        </p:nvSpPr>
        <p:spPr>
          <a:xfrm>
            <a:off x="1899410" y="2306898"/>
            <a:ext cx="8393179" cy="215014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lnSpc>
                <a:spcPct val="107000"/>
              </a:lnSpc>
              <a:spcAft>
                <a:spcPts val="800"/>
              </a:spcAft>
            </a:pPr>
            <a:r>
              <a:rPr lang="es-ES" sz="4000" dirty="0">
                <a:solidFill>
                  <a:srgbClr val="000000"/>
                </a:solidFill>
                <a:effectLst/>
                <a:latin typeface="+mj-lt"/>
                <a:ea typeface="Times New Roman" panose="02020603050405020304" pitchFamily="18" charset="0"/>
                <a:cs typeface="Calibri" panose="020F0502020204030204" pitchFamily="34" charset="0"/>
              </a:rPr>
              <a:t>¿Coinciden estas características realmente </a:t>
            </a:r>
          </a:p>
          <a:p>
            <a:pPr algn="ctr">
              <a:lnSpc>
                <a:spcPct val="107000"/>
              </a:lnSpc>
              <a:spcAft>
                <a:spcPts val="800"/>
              </a:spcAft>
            </a:pPr>
            <a:r>
              <a:rPr lang="es-ES" sz="4000" dirty="0">
                <a:solidFill>
                  <a:srgbClr val="000000"/>
                </a:solidFill>
                <a:effectLst/>
                <a:latin typeface="+mj-lt"/>
                <a:ea typeface="Times New Roman" panose="02020603050405020304" pitchFamily="18" charset="0"/>
                <a:cs typeface="Calibri" panose="020F0502020204030204" pitchFamily="34" charset="0"/>
              </a:rPr>
              <a:t>con las de las 10 canciones más escuchadas de Spotify en 2022?</a:t>
            </a:r>
            <a:endParaRPr lang="es-ES" sz="4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43934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877FB0C-0A55-405E-B980-F785D213D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682" y="1060746"/>
            <a:ext cx="7720635" cy="4736508"/>
          </a:xfrm>
          <a:prstGeom prst="rect">
            <a:avLst/>
          </a:prstGeom>
        </p:spPr>
      </p:pic>
    </p:spTree>
    <p:extLst>
      <p:ext uri="{BB962C8B-B14F-4D97-AF65-F5344CB8AC3E}">
        <p14:creationId xmlns:p14="http://schemas.microsoft.com/office/powerpoint/2010/main" val="1095638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BA5CCC3-23BB-4BA7-A672-94550B15359C}"/>
              </a:ext>
            </a:extLst>
          </p:cNvPr>
          <p:cNvSpPr txBox="1"/>
          <p:nvPr/>
        </p:nvSpPr>
        <p:spPr>
          <a:xfrm>
            <a:off x="1196312" y="2110531"/>
            <a:ext cx="4899688"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 Dance-Pop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115-125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D#/Eb?</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Mayor</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3:20</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-6.34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Spotify</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DBDBBA6A-0302-40F6-8A8E-7B9A00CAF487}"/>
              </a:ext>
            </a:extLst>
          </p:cNvPr>
          <p:cNvSpPr txBox="1"/>
          <p:nvPr/>
        </p:nvSpPr>
        <p:spPr>
          <a:xfrm>
            <a:off x="1196312" y="1048379"/>
            <a:ext cx="3745523"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Nuestra canción:</a:t>
            </a:r>
          </a:p>
        </p:txBody>
      </p:sp>
      <p:sp>
        <p:nvSpPr>
          <p:cNvPr id="4" name="CuadroTexto 3">
            <a:extLst>
              <a:ext uri="{FF2B5EF4-FFF2-40B4-BE49-F238E27FC236}">
                <a16:creationId xmlns:a16="http://schemas.microsoft.com/office/drawing/2014/main" id="{A0C96D94-F4BC-4243-A678-D9720E239AFD}"/>
              </a:ext>
            </a:extLst>
          </p:cNvPr>
          <p:cNvSpPr txBox="1"/>
          <p:nvPr/>
        </p:nvSpPr>
        <p:spPr>
          <a:xfrm>
            <a:off x="6447693" y="2110531"/>
            <a:ext cx="4848665" cy="3699090"/>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Género: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Pop </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Tempo: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137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bmp</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Tonalidad: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 concluyente</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Modo</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Mayor</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Duración:</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3:18</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Volumen (</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r>
              <a:rPr lang="es-ES" sz="2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dBs</a:t>
            </a: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-5.87dBs</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s-ES" sz="2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Plataforma digital: </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Spotify</a:t>
            </a:r>
            <a:endParaRPr lang="es-ES" sz="2800" dirty="0">
              <a:effectLst/>
              <a:latin typeface="Calibri" panose="020F0502020204030204" pitchFamily="34" charset="0"/>
              <a:ea typeface="Times New Roman" panose="02020603050405020304" pitchFamily="18" charset="0"/>
              <a:cs typeface="Calibri" panose="020F0502020204030204" pitchFamily="34" charset="0"/>
            </a:endParaRPr>
          </a:p>
          <a:p>
            <a:endParaRPr lang="es-ES" dirty="0"/>
          </a:p>
        </p:txBody>
      </p:sp>
      <p:sp>
        <p:nvSpPr>
          <p:cNvPr id="5" name="CuadroTexto 4">
            <a:extLst>
              <a:ext uri="{FF2B5EF4-FFF2-40B4-BE49-F238E27FC236}">
                <a16:creationId xmlns:a16="http://schemas.microsoft.com/office/drawing/2014/main" id="{B7001BAF-E95F-45B9-AE4E-2B1906656212}"/>
              </a:ext>
            </a:extLst>
          </p:cNvPr>
          <p:cNvSpPr txBox="1"/>
          <p:nvPr/>
        </p:nvSpPr>
        <p:spPr>
          <a:xfrm>
            <a:off x="6447693" y="1048379"/>
            <a:ext cx="3955366"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Media del Top 10:</a:t>
            </a:r>
          </a:p>
        </p:txBody>
      </p:sp>
    </p:spTree>
    <p:extLst>
      <p:ext uri="{BB962C8B-B14F-4D97-AF65-F5344CB8AC3E}">
        <p14:creationId xmlns:p14="http://schemas.microsoft.com/office/powerpoint/2010/main" val="2840125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F78E512-A4F7-40D2-989F-8E6C8032234C}"/>
              </a:ext>
            </a:extLst>
          </p:cNvPr>
          <p:cNvSpPr txBox="1"/>
          <p:nvPr/>
        </p:nvSpPr>
        <p:spPr>
          <a:xfrm>
            <a:off x="1392702" y="2025748"/>
            <a:ext cx="9573065" cy="4109458"/>
          </a:xfrm>
          <a:prstGeom prst="rect">
            <a:avLst/>
          </a:prstGeom>
          <a:noFill/>
        </p:spPr>
        <p:txBody>
          <a:bodyPr wrap="square" rtlCol="0">
            <a:spAutoFit/>
          </a:bodyPr>
          <a:lstStyle/>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Podemos ver que nuestras hipótesis concuerdan en cuanto al género, modo, duración, nivel de </a:t>
            </a:r>
            <a:r>
              <a:rPr lang="es-ES" sz="2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lufs</a:t>
            </a: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y plataforma.</a:t>
            </a:r>
            <a:endParaRPr lang="es-ES" sz="2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s-ES" sz="28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Pero en cuanto al tempo hay una gran diferencia.</a:t>
            </a:r>
            <a:endParaRPr lang="es-ES" sz="2800" dirty="0">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s-ES" sz="2800" dirty="0">
              <a:effectLst/>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Esto puede deberse a un cambio de tendencia en el tempo del género pop.</a:t>
            </a:r>
            <a:endParaRPr lang="es-ES" sz="2800" dirty="0">
              <a:effectLst/>
              <a:latin typeface="Calibri" panose="020F0502020204030204" pitchFamily="34" charset="0"/>
              <a:ea typeface="Calibri" panose="020F0502020204030204" pitchFamily="34" charset="0"/>
              <a:cs typeface="Calibri" panose="020F0502020204030204" pitchFamily="34" charset="0"/>
            </a:endParaRPr>
          </a:p>
          <a:p>
            <a:endParaRPr lang="es-ES" dirty="0"/>
          </a:p>
        </p:txBody>
      </p:sp>
      <p:sp>
        <p:nvSpPr>
          <p:cNvPr id="3" name="CuadroTexto 2">
            <a:extLst>
              <a:ext uri="{FF2B5EF4-FFF2-40B4-BE49-F238E27FC236}">
                <a16:creationId xmlns:a16="http://schemas.microsoft.com/office/drawing/2014/main" id="{FEDCD328-D36C-4297-9392-16626E097585}"/>
              </a:ext>
            </a:extLst>
          </p:cNvPr>
          <p:cNvSpPr txBox="1"/>
          <p:nvPr/>
        </p:nvSpPr>
        <p:spPr>
          <a:xfrm>
            <a:off x="991772" y="977705"/>
            <a:ext cx="2637693"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p>
        </p:txBody>
      </p:sp>
    </p:spTree>
    <p:extLst>
      <p:ext uri="{BB962C8B-B14F-4D97-AF65-F5344CB8AC3E}">
        <p14:creationId xmlns:p14="http://schemas.microsoft.com/office/powerpoint/2010/main" val="19684668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DBBA2F9-8FD6-49E6-9A49-91A77E8EF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959" y="919730"/>
            <a:ext cx="7224831" cy="5018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0233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FE8F096-9177-417A-B709-2975EFA1F046}"/>
              </a:ext>
            </a:extLst>
          </p:cNvPr>
          <p:cNvSpPr txBox="1"/>
          <p:nvPr/>
        </p:nvSpPr>
        <p:spPr>
          <a:xfrm>
            <a:off x="2628314" y="2311794"/>
            <a:ext cx="6935372" cy="193899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s-ES" sz="4000" dirty="0"/>
          </a:p>
          <a:p>
            <a:r>
              <a:rPr lang="es-ES" sz="4000" dirty="0"/>
              <a:t>¿</a:t>
            </a:r>
            <a:r>
              <a:rPr lang="es-ES" sz="4000" dirty="0">
                <a:latin typeface="+mj-lt"/>
              </a:rPr>
              <a:t>A qué puede deberse esta bajada?</a:t>
            </a:r>
          </a:p>
          <a:p>
            <a:r>
              <a:rPr lang="es-ES" sz="4000" dirty="0">
                <a:latin typeface="+mj-lt"/>
              </a:rPr>
              <a:t> </a:t>
            </a:r>
          </a:p>
        </p:txBody>
      </p:sp>
    </p:spTree>
    <p:extLst>
      <p:ext uri="{BB962C8B-B14F-4D97-AF65-F5344CB8AC3E}">
        <p14:creationId xmlns:p14="http://schemas.microsoft.com/office/powerpoint/2010/main" val="3493248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92FEFB-86F2-4DB1-A25C-97D6D3D64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032" y="1060681"/>
            <a:ext cx="10107936" cy="5257143"/>
          </a:xfrm>
          <a:prstGeom prst="rect">
            <a:avLst/>
          </a:prstGeom>
        </p:spPr>
      </p:pic>
    </p:spTree>
    <p:extLst>
      <p:ext uri="{BB962C8B-B14F-4D97-AF65-F5344CB8AC3E}">
        <p14:creationId xmlns:p14="http://schemas.microsoft.com/office/powerpoint/2010/main" val="3336035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8FCA9D-8830-4C9E-9E5E-6BDF3E4C734D}"/>
              </a:ext>
            </a:extLst>
          </p:cNvPr>
          <p:cNvSpPr txBox="1"/>
          <p:nvPr/>
        </p:nvSpPr>
        <p:spPr>
          <a:xfrm>
            <a:off x="1336430" y="2011191"/>
            <a:ext cx="9748911" cy="3904274"/>
          </a:xfrm>
          <a:prstGeom prst="rect">
            <a:avLst/>
          </a:prstGeom>
          <a:noFill/>
        </p:spPr>
        <p:txBody>
          <a:bodyPr wrap="square" rtlCol="0">
            <a:spAutoFit/>
          </a:bodyPr>
          <a:lstStyle/>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 la industria musical existe una máxima; si funciona, no lo cambies.</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 esta industrial se tiende a “copiar” las canciones que más éxito tienen para poder competir por el Top.</a:t>
            </a:r>
          </a:p>
          <a:p>
            <a:pPr marL="457200" indent="-45720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Pudiera ser que alguna de estas canciones creará tendencia en la industria, por lo que su formula podría haber sido copiada por la competencia. (Incluido el Tempo)</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3" name="CuadroTexto 2">
            <a:extLst>
              <a:ext uri="{FF2B5EF4-FFF2-40B4-BE49-F238E27FC236}">
                <a16:creationId xmlns:a16="http://schemas.microsoft.com/office/drawing/2014/main" id="{F83BBB8D-99A9-4658-AE19-C08D7EDC659A}"/>
              </a:ext>
            </a:extLst>
          </p:cNvPr>
          <p:cNvSpPr txBox="1"/>
          <p:nvPr/>
        </p:nvSpPr>
        <p:spPr>
          <a:xfrm>
            <a:off x="1026941" y="942535"/>
            <a:ext cx="2658794"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r>
              <a:rPr lang="es-ES" sz="4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83867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8FCA9D-8830-4C9E-9E5E-6BDF3E4C734D}"/>
              </a:ext>
            </a:extLst>
          </p:cNvPr>
          <p:cNvSpPr txBox="1"/>
          <p:nvPr/>
        </p:nvSpPr>
        <p:spPr>
          <a:xfrm>
            <a:off x="1484140" y="1537879"/>
            <a:ext cx="9748911" cy="5031506"/>
          </a:xfrm>
          <a:prstGeom prst="rect">
            <a:avLst/>
          </a:prstGeom>
          <a:noFill/>
        </p:spPr>
        <p:txBody>
          <a:bodyPr wrap="square" rtlCol="0">
            <a:spAutoFit/>
          </a:bodyPr>
          <a:lstStyle/>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fin de cuentas, la industria musical es y sigue siendo un negocio como otro cualquiera.</a:t>
            </a:r>
          </a:p>
          <a:p>
            <a:pPr marL="457200" indent="-457200">
              <a:lnSpc>
                <a:spcPct val="107000"/>
              </a:lnSpc>
              <a:spcAft>
                <a:spcPts val="800"/>
              </a:spcAft>
              <a:buFont typeface="Arial" panose="020B0604020202020204" pitchFamily="34" charset="0"/>
              <a:buChar char="•"/>
            </a:pPr>
            <a:endPar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Si yo fabrico camisetas y se ponen de moda las camisetas verdes, yo fabricaré camisetas verdes.</a:t>
            </a:r>
          </a:p>
          <a:p>
            <a:pPr marL="457200" indent="-457200">
              <a:lnSpc>
                <a:spcPct val="107000"/>
              </a:lnSpc>
              <a:spcAft>
                <a:spcPts val="800"/>
              </a:spcAft>
              <a:buFont typeface="Arial" panose="020B0604020202020204" pitchFamily="34" charset="0"/>
              <a:buChar char="•"/>
            </a:pPr>
            <a:endPar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 igual manera pasa en la música, si hago “pop” y la moda son los </a:t>
            </a:r>
            <a:r>
              <a:rPr lang="es-ES" sz="2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bpm</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bajos, yo bajaré los </a:t>
            </a:r>
            <a:r>
              <a:rPr lang="es-ES" sz="2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bpm</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de mis canciones, al igual que subiré o bajaré el volumen en función de la moda.</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3" name="CuadroTexto 2">
            <a:extLst>
              <a:ext uri="{FF2B5EF4-FFF2-40B4-BE49-F238E27FC236}">
                <a16:creationId xmlns:a16="http://schemas.microsoft.com/office/drawing/2014/main" id="{F83BBB8D-99A9-4658-AE19-C08D7EDC659A}"/>
              </a:ext>
            </a:extLst>
          </p:cNvPr>
          <p:cNvSpPr txBox="1"/>
          <p:nvPr/>
        </p:nvSpPr>
        <p:spPr>
          <a:xfrm>
            <a:off x="865162" y="752621"/>
            <a:ext cx="2658794"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r>
              <a:rPr lang="es-ES" sz="4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61644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AFE8F096-9177-417A-B709-2975EFA1F046}"/>
              </a:ext>
            </a:extLst>
          </p:cNvPr>
          <p:cNvSpPr txBox="1"/>
          <p:nvPr/>
        </p:nvSpPr>
        <p:spPr>
          <a:xfrm>
            <a:off x="2602523" y="2459504"/>
            <a:ext cx="6986954" cy="193899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endParaRPr lang="es-ES" sz="4000" dirty="0"/>
          </a:p>
          <a:p>
            <a:r>
              <a:rPr lang="es-ES" sz="4000" dirty="0"/>
              <a:t>¿</a:t>
            </a:r>
            <a:r>
              <a:rPr lang="es-ES" sz="4000" dirty="0">
                <a:latin typeface="+mj-lt"/>
              </a:rPr>
              <a:t>A qué puede deberse esta subida?</a:t>
            </a:r>
          </a:p>
          <a:p>
            <a:r>
              <a:rPr lang="es-ES" sz="4000" dirty="0">
                <a:latin typeface="+mj-lt"/>
              </a:rPr>
              <a:t> </a:t>
            </a:r>
          </a:p>
        </p:txBody>
      </p:sp>
    </p:spTree>
    <p:extLst>
      <p:ext uri="{BB962C8B-B14F-4D97-AF65-F5344CB8AC3E}">
        <p14:creationId xmlns:p14="http://schemas.microsoft.com/office/powerpoint/2010/main" val="16272766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A59A0F3-FDAD-4B3B-9ACE-670419EE5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667" y="948139"/>
            <a:ext cx="9066666" cy="5257143"/>
          </a:xfrm>
          <a:prstGeom prst="rect">
            <a:avLst/>
          </a:prstGeom>
        </p:spPr>
      </p:pic>
    </p:spTree>
    <p:extLst>
      <p:ext uri="{BB962C8B-B14F-4D97-AF65-F5344CB8AC3E}">
        <p14:creationId xmlns:p14="http://schemas.microsoft.com/office/powerpoint/2010/main" val="2166217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D8FCA9D-8830-4C9E-9E5E-6BDF3E4C734D}"/>
              </a:ext>
            </a:extLst>
          </p:cNvPr>
          <p:cNvSpPr txBox="1"/>
          <p:nvPr/>
        </p:nvSpPr>
        <p:spPr>
          <a:xfrm>
            <a:off x="1336430" y="1847620"/>
            <a:ext cx="9748911" cy="4067845"/>
          </a:xfrm>
          <a:prstGeom prst="rect">
            <a:avLst/>
          </a:prstGeom>
          <a:noFill/>
        </p:spPr>
        <p:txBody>
          <a:bodyPr wrap="square" rtlCol="0">
            <a:spAutoFit/>
          </a:bodyPr>
          <a:lstStyle/>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Vemos que a partir del 2019 hay una tendencia a subir el tempo.</a:t>
            </a:r>
          </a:p>
          <a:p>
            <a:pPr marL="457200" indent="-45720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La canción más famosa del 2019 fue “</a:t>
            </a:r>
            <a:r>
              <a:rPr lang="es-ES" sz="2800" dirty="0" err="1">
                <a:solidFill>
                  <a:srgbClr val="000000"/>
                </a:solidFill>
                <a:latin typeface="Calibri" panose="020F0502020204030204" pitchFamily="34" charset="0"/>
                <a:ea typeface="Calibri" panose="020F0502020204030204" pitchFamily="34" charset="0"/>
                <a:cs typeface="Calibri" panose="020F0502020204030204" pitchFamily="34" charset="0"/>
              </a:rPr>
              <a:t>Bad</a:t>
            </a: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s-ES" sz="2800" dirty="0" err="1">
                <a:solidFill>
                  <a:srgbClr val="000000"/>
                </a:solidFill>
                <a:latin typeface="Calibri" panose="020F0502020204030204" pitchFamily="34" charset="0"/>
                <a:ea typeface="Calibri" panose="020F0502020204030204" pitchFamily="34" charset="0"/>
                <a:cs typeface="Calibri" panose="020F0502020204030204" pitchFamily="34" charset="0"/>
              </a:rPr>
              <a:t>guy</a:t>
            </a: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 de Billie </a:t>
            </a:r>
            <a:r>
              <a:rPr lang="es-ES" sz="2800" dirty="0" err="1">
                <a:solidFill>
                  <a:srgbClr val="000000"/>
                </a:solidFill>
                <a:latin typeface="Calibri" panose="020F0502020204030204" pitchFamily="34" charset="0"/>
                <a:ea typeface="Calibri" panose="020F0502020204030204" pitchFamily="34" charset="0"/>
                <a:cs typeface="Calibri" panose="020F0502020204030204" pitchFamily="34" charset="0"/>
              </a:rPr>
              <a:t>Eilish</a:t>
            </a: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marL="457200" indent="-457200">
              <a:lnSpc>
                <a:spcPct val="107000"/>
              </a:lnSpc>
              <a:spcAft>
                <a:spcPts val="800"/>
              </a:spcAft>
              <a:buFont typeface="Arial" panose="020B0604020202020204" pitchFamily="34" charset="0"/>
              <a:buChar char="•"/>
            </a:pPr>
            <a:r>
              <a:rPr lang="es-ES" sz="2800" dirty="0">
                <a:solidFill>
                  <a:srgbClr val="000000"/>
                </a:solidFill>
                <a:latin typeface="Calibri" panose="020F0502020204030204" pitchFamily="34" charset="0"/>
                <a:ea typeface="Calibri" panose="020F0502020204030204" pitchFamily="34" charset="0"/>
                <a:cs typeface="Calibri" panose="020F0502020204030204" pitchFamily="34" charset="0"/>
              </a:rPr>
              <a:t>Esta canción pop puede ser parte de la causa de esta subida en el tempo.</a:t>
            </a:r>
          </a:p>
          <a:p>
            <a:pPr marL="457200" indent="-457200">
              <a:lnSpc>
                <a:spcPct val="107000"/>
              </a:lnSpc>
              <a:spcAft>
                <a:spcPts val="800"/>
              </a:spcAft>
              <a:buFont typeface="Arial" panose="020B0604020202020204" pitchFamily="34" charset="0"/>
              <a:buChar char="•"/>
            </a:pP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Mientras que el resto de canciones pop estaban a una media de 110bpm, “</a:t>
            </a:r>
            <a:r>
              <a:rPr lang="es-ES" sz="2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Bad</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s-ES" sz="2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guy</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está a 136bpm. (26 </a:t>
            </a:r>
            <a:r>
              <a:rPr lang="es-ES" sz="28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Bpm</a:t>
            </a:r>
            <a:r>
              <a:rPr lang="es-ES" sz="2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por encima de la media)</a:t>
            </a:r>
            <a:endParaRPr lang="es-E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F83BBB8D-99A9-4658-AE19-C08D7EDC659A}"/>
              </a:ext>
            </a:extLst>
          </p:cNvPr>
          <p:cNvSpPr txBox="1"/>
          <p:nvPr/>
        </p:nvSpPr>
        <p:spPr>
          <a:xfrm>
            <a:off x="1026941" y="942535"/>
            <a:ext cx="2658794"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sz="4000" b="1" u="sng" dirty="0">
                <a:latin typeface="Calibri" panose="020F0502020204030204" pitchFamily="34" charset="0"/>
                <a:cs typeface="Calibri" panose="020F0502020204030204" pitchFamily="34" charset="0"/>
              </a:rPr>
              <a:t>Conclusión</a:t>
            </a:r>
            <a:r>
              <a:rPr lang="es-ES" sz="4000"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4797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62C531-D0C4-4907-BE1D-0F60A7C09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682" y="1022651"/>
            <a:ext cx="7720635" cy="4812698"/>
          </a:xfrm>
          <a:prstGeom prst="rect">
            <a:avLst/>
          </a:prstGeom>
        </p:spPr>
      </p:pic>
    </p:spTree>
    <p:extLst>
      <p:ext uri="{BB962C8B-B14F-4D97-AF65-F5344CB8AC3E}">
        <p14:creationId xmlns:p14="http://schemas.microsoft.com/office/powerpoint/2010/main" val="71939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D75005F-5073-44A2-93A3-5A8500DB3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682" y="997254"/>
            <a:ext cx="7720635" cy="4863492"/>
          </a:xfrm>
          <a:prstGeom prst="rect">
            <a:avLst/>
          </a:prstGeom>
        </p:spPr>
      </p:pic>
    </p:spTree>
    <p:extLst>
      <p:ext uri="{BB962C8B-B14F-4D97-AF65-F5344CB8AC3E}">
        <p14:creationId xmlns:p14="http://schemas.microsoft.com/office/powerpoint/2010/main" val="2210682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3634B22-30C5-4104-A40E-86AC7EE1A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889" y="990905"/>
            <a:ext cx="7822222" cy="4876190"/>
          </a:xfrm>
          <a:prstGeom prst="rect">
            <a:avLst/>
          </a:prstGeom>
        </p:spPr>
      </p:pic>
    </p:spTree>
    <p:extLst>
      <p:ext uri="{BB962C8B-B14F-4D97-AF65-F5344CB8AC3E}">
        <p14:creationId xmlns:p14="http://schemas.microsoft.com/office/powerpoint/2010/main" val="41781310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ánico">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980</TotalTime>
  <Words>2311</Words>
  <Application>Microsoft Office PowerPoint</Application>
  <PresentationFormat>Panorámica</PresentationFormat>
  <Paragraphs>282</Paragraphs>
  <Slides>69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69</vt:i4>
      </vt:variant>
    </vt:vector>
  </HeadingPairs>
  <TitlesOfParts>
    <vt:vector size="74" baseType="lpstr">
      <vt:lpstr>Arial</vt:lpstr>
      <vt:lpstr>Calibri</vt:lpstr>
      <vt:lpstr>Garamond</vt:lpstr>
      <vt:lpstr>Symbol</vt:lpstr>
      <vt:lpstr>Orgánico</vt:lpstr>
      <vt:lpstr>¿Cómo colarse en el Top mundial de Spotify?</vt:lpstr>
      <vt:lpstr>Para ello intentaremos hacer la  “canción perfecta” atendiendo a estas características</vt:lpstr>
      <vt:lpstr>Hoy en día vemos que es cada vez más común encontrarse con géneros como el Reggaeton, el Trap y la música latina, ya sea en discotecas, bares, conciertos o incluso en anuncios publicitarios.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Hoy en día vemos que es cada vez más común encontrarse con géneros como el Reggaeton, el Trap y la música latina, ya sea en discotecas, bares, conciertos o incluso en anuncios publicitarios.  </dc:title>
  <dc:creator>Señor Topo</dc:creator>
  <cp:lastModifiedBy>Señor Topo</cp:lastModifiedBy>
  <cp:revision>123</cp:revision>
  <dcterms:created xsi:type="dcterms:W3CDTF">2022-03-12T12:30:13Z</dcterms:created>
  <dcterms:modified xsi:type="dcterms:W3CDTF">2022-03-14T08:48:56Z</dcterms:modified>
</cp:coreProperties>
</file>